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6" r:id="rId5"/>
    <p:sldId id="313" r:id="rId6"/>
    <p:sldId id="314" r:id="rId7"/>
    <p:sldId id="307" r:id="rId8"/>
    <p:sldId id="260" r:id="rId9"/>
    <p:sldId id="295" r:id="rId10"/>
    <p:sldId id="299" r:id="rId11"/>
    <p:sldId id="261" r:id="rId12"/>
    <p:sldId id="262" r:id="rId13"/>
    <p:sldId id="281" r:id="rId14"/>
    <p:sldId id="306" r:id="rId15"/>
    <p:sldId id="316" r:id="rId16"/>
    <p:sldId id="315" r:id="rId17"/>
    <p:sldId id="280" r:id="rId18"/>
    <p:sldId id="302" r:id="rId19"/>
    <p:sldId id="304" r:id="rId20"/>
    <p:sldId id="284" r:id="rId21"/>
    <p:sldId id="285" r:id="rId22"/>
    <p:sldId id="290" r:id="rId23"/>
    <p:sldId id="289" r:id="rId24"/>
    <p:sldId id="286" r:id="rId25"/>
    <p:sldId id="287" r:id="rId26"/>
    <p:sldId id="312" r:id="rId27"/>
    <p:sldId id="305" r:id="rId28"/>
    <p:sldId id="278" r:id="rId29"/>
    <p:sldId id="310" r:id="rId30"/>
    <p:sldId id="311" r:id="rId31"/>
    <p:sldId id="291" r:id="rId32"/>
    <p:sldId id="303" r:id="rId33"/>
  </p:sldIdLst>
  <p:sldSz cx="12190413" cy="6859588"/>
  <p:notesSz cx="6858000" cy="9144000"/>
  <p:defaultTextStyle>
    <a:defPPr>
      <a:defRPr lang="en-US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>
          <p15:clr>
            <a:srgbClr val="A4A3A4"/>
          </p15:clr>
        </p15:guide>
        <p15:guide id="2" pos="56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EF"/>
    <a:srgbClr val="E5007E"/>
    <a:srgbClr val="000000"/>
    <a:srgbClr val="FFFFFF"/>
    <a:srgbClr val="0B0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60" autoAdjust="0"/>
    <p:restoredTop sz="76923" autoAdjust="0"/>
  </p:normalViewPr>
  <p:slideViewPr>
    <p:cSldViewPr showGuides="1">
      <p:cViewPr varScale="1">
        <p:scale>
          <a:sx n="72" d="100"/>
          <a:sy n="72" d="100"/>
        </p:scale>
        <p:origin x="66" y="81"/>
      </p:cViewPr>
      <p:guideLst>
        <p:guide orient="horz" pos="618"/>
        <p:guide pos="568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4" d="100"/>
          <a:sy n="74" d="100"/>
        </p:scale>
        <p:origin x="2376" y="4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5E657-C75E-4190-B3C3-105C9C4260DF}" type="datetimeFigureOut">
              <a:rPr lang="en-AU" smtClean="0"/>
              <a:t>1/07/2015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98D88-B6F7-4C17-9B14-1B1A9C0C09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3069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42A88-9C46-4A82-BC64-6521039314F7}" type="datetimeFigureOut">
              <a:rPr lang="en-AU" smtClean="0"/>
              <a:t>1/07/2015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FB293-4812-4AD5-9D7B-16C5960DBB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587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9384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5013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https://www.flickr.com/photos/eschipul/4160817135</a:t>
            </a:r>
          </a:p>
          <a:p>
            <a:endParaRPr lang="en-GB" dirty="0" smtClean="0"/>
          </a:p>
          <a:p>
            <a:r>
              <a:rPr lang="en-GB" dirty="0" smtClean="0"/>
              <a:t>Not a silver bullet, there are some disadvantages and some limitations you need to be aware of. There are ways of working around or dealing with them though.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4469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the points, then look at the ways around them: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Complex</a:t>
            </a:r>
            <a:r>
              <a:rPr lang="en-US" baseline="0" dirty="0" smtClean="0"/>
              <a:t> code – use a different type of test (or combine)</a:t>
            </a:r>
          </a:p>
          <a:p>
            <a:r>
              <a:rPr lang="en-US" baseline="0" dirty="0" smtClean="0"/>
              <a:t>Hard to know why broken – stack traces and the debugger are you friend along with good code organization and small number of layers in your code, your test tooling can help too –the BDD framework I use makes it easier to isolate for instance</a:t>
            </a:r>
          </a:p>
          <a:p>
            <a:r>
              <a:rPr lang="en-US" baseline="0" dirty="0" smtClean="0"/>
              <a:t>Multiple test failures – pick one, focus on fixing it then re-run all tests</a:t>
            </a:r>
          </a:p>
          <a:p>
            <a:r>
              <a:rPr lang="en-US" baseline="0" dirty="0" smtClean="0"/>
              <a:t>Test complexity – refactoring and use patterns – we will explore some</a:t>
            </a:r>
          </a:p>
          <a:p>
            <a:r>
              <a:rPr lang="en-US" baseline="0" dirty="0" smtClean="0"/>
              <a:t>Shared code – who cares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8837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9783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2940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5580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5833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8702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6470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* Separate</a:t>
            </a:r>
            <a:r>
              <a:rPr lang="en-US" baseline="0" dirty="0" smtClean="0"/>
              <a:t> seed, work and verify. </a:t>
            </a:r>
            <a:r>
              <a:rPr lang="en-US" dirty="0" err="1" smtClean="0"/>
              <a:t>Transactionscope</a:t>
            </a:r>
            <a:r>
              <a:rPr lang="en-US" dirty="0" smtClean="0"/>
              <a:t> vs single transaction vs clear cache</a:t>
            </a:r>
            <a:r>
              <a:rPr lang="en-US" baseline="0" dirty="0" smtClean="0"/>
              <a:t> (hi </a:t>
            </a:r>
            <a:r>
              <a:rPr lang="en-US" baseline="0" dirty="0" err="1" smtClean="0"/>
              <a:t>Nhibernate</a:t>
            </a:r>
            <a:r>
              <a:rPr lang="en-US" baseline="0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* </a:t>
            </a:r>
            <a:r>
              <a:rPr lang="en-US" dirty="0" smtClean="0"/>
              <a:t>In-memory (raven, effort, </a:t>
            </a:r>
            <a:r>
              <a:rPr lang="en-US" dirty="0" err="1" smtClean="0"/>
              <a:t>sqllite</a:t>
            </a:r>
            <a:r>
              <a:rPr lang="en-US" dirty="0" smtClean="0"/>
              <a:t>) or otherwise (</a:t>
            </a:r>
            <a:r>
              <a:rPr lang="en-US" dirty="0" err="1" smtClean="0"/>
              <a:t>localdb</a:t>
            </a:r>
            <a:r>
              <a:rPr lang="en-US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    * Is different from prod, might not have needed</a:t>
            </a:r>
            <a:r>
              <a:rPr lang="en-US" baseline="0" dirty="0" smtClean="0"/>
              <a:t> features, can be slow to regen the schema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* Jimmy </a:t>
            </a:r>
            <a:r>
              <a:rPr lang="en-US" baseline="0" dirty="0" err="1" smtClean="0"/>
              <a:t>Bogard</a:t>
            </a:r>
            <a:r>
              <a:rPr lang="en-US" baseline="0" dirty="0" smtClean="0"/>
              <a:t> has a clever script that takes into account foreign keys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* e.g. </a:t>
            </a:r>
            <a:r>
              <a:rPr lang="en-US" dirty="0" err="1" smtClean="0"/>
              <a:t>guids</a:t>
            </a:r>
            <a:r>
              <a:rPr lang="en-US" dirty="0" smtClean="0"/>
              <a:t> etc., really fragile, don’t recommend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6195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One-level below the UI e.g. MVC controller</a:t>
            </a:r>
          </a:p>
          <a:p>
            <a:r>
              <a:rPr lang="en-AU" dirty="0" smtClean="0"/>
              <a:t>Full stack of production dependencies wired in</a:t>
            </a:r>
          </a:p>
          <a:p>
            <a:r>
              <a:rPr lang="en-AU" dirty="0" smtClean="0"/>
              <a:t>Application-owned </a:t>
            </a:r>
            <a:r>
              <a:rPr lang="en-AU" dirty="0" err="1" smtClean="0"/>
              <a:t>datasources</a:t>
            </a:r>
            <a:r>
              <a:rPr lang="en-AU" dirty="0" smtClean="0"/>
              <a:t> wired in</a:t>
            </a:r>
          </a:p>
          <a:p>
            <a:r>
              <a:rPr lang="en-AU" dirty="0" smtClean="0"/>
              <a:t>External dependencies mocked out</a:t>
            </a:r>
          </a:p>
          <a:p>
            <a:endParaRPr lang="en-AU" dirty="0" smtClean="0"/>
          </a:p>
          <a:p>
            <a:r>
              <a:rPr lang="en-AU" dirty="0" smtClean="0"/>
              <a:t>Good speed/confidence balance between all UI tests and all “unit” tests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7596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5126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7139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http://martinfowler.com/bliki/TestPyramid.html</a:t>
            </a:r>
          </a:p>
          <a:p>
            <a:endParaRPr lang="en-AU" baseline="0" dirty="0" smtClean="0"/>
          </a:p>
          <a:p>
            <a:r>
              <a:rPr lang="en-GB" baseline="0" dirty="0" smtClean="0"/>
              <a:t>This </a:t>
            </a:r>
            <a:r>
              <a:rPr lang="en-GB" baseline="0" dirty="0" smtClean="0"/>
              <a:t>is the testing pyramid that you probably first heard about at </a:t>
            </a:r>
            <a:r>
              <a:rPr lang="en-GB" baseline="0" dirty="0" err="1" smtClean="0"/>
              <a:t>uni</a:t>
            </a:r>
            <a:r>
              <a:rPr lang="en-GB" baseline="0" dirty="0" smtClean="0"/>
              <a:t> – you have a breakdown of tests that looks something like this:</a:t>
            </a:r>
          </a:p>
          <a:p>
            <a:r>
              <a:rPr lang="en-GB" baseline="0" dirty="0" smtClean="0"/>
              <a:t>Most organisations we go into either have limited testing, or have an approach based on something like this. We see this everywhere.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Mostly low level unit tests</a:t>
            </a:r>
          </a:p>
          <a:p>
            <a:r>
              <a:rPr lang="en-GB" baseline="0" dirty="0" smtClean="0"/>
              <a:t>A smaller of number of service level or integration tests</a:t>
            </a:r>
          </a:p>
          <a:p>
            <a:r>
              <a:rPr lang="en-GB" baseline="0" dirty="0" smtClean="0"/>
              <a:t>An even smaller number of UI or system level </a:t>
            </a:r>
            <a:r>
              <a:rPr lang="en-GB" baseline="0" dirty="0" smtClean="0"/>
              <a:t>tests</a:t>
            </a:r>
            <a:r>
              <a:rPr lang="en-GB" baseline="0" dirty="0" smtClean="0"/>
              <a:t/>
            </a:r>
            <a:br>
              <a:rPr lang="en-GB" baseline="0" dirty="0" smtClean="0"/>
            </a:br>
            <a:endParaRPr lang="en-GB" baseline="0" dirty="0" smtClean="0"/>
          </a:p>
          <a:p>
            <a:r>
              <a:rPr lang="en-GB" baseline="0" dirty="0" smtClean="0"/>
              <a:t>[transition]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I hate the testing pyramid. There are 3 Problems I have with it:</a:t>
            </a:r>
          </a:p>
          <a:p>
            <a:endParaRPr lang="en-GB" baseline="0" dirty="0" smtClean="0"/>
          </a:p>
          <a:p>
            <a:r>
              <a:rPr lang="en-GB" baseline="0" dirty="0" smtClean="0"/>
              <a:t>You </a:t>
            </a:r>
            <a:r>
              <a:rPr lang="en-GB" baseline="0" dirty="0" smtClean="0"/>
              <a:t>have to care about the type of tests rather than what confidence you’re getting from </a:t>
            </a:r>
            <a:r>
              <a:rPr lang="en-GB" baseline="0" dirty="0" smtClean="0"/>
              <a:t>them – how many people waste time arguing if a test is unit/integration/etc.? That’s a WASTE OF TIME</a:t>
            </a:r>
            <a:endParaRPr lang="en-GB" baseline="0" dirty="0" smtClean="0"/>
          </a:p>
          <a:p>
            <a:r>
              <a:rPr lang="en-GB" baseline="0" dirty="0" smtClean="0"/>
              <a:t>One-size-fits-all </a:t>
            </a:r>
            <a:r>
              <a:rPr lang="en-GB" baseline="0" dirty="0" smtClean="0"/>
              <a:t>approach for all your projects that doesn’t give you the flexibility we feel you need across projects</a:t>
            </a:r>
          </a:p>
          <a:p>
            <a:r>
              <a:rPr lang="en-GB" baseline="0" dirty="0" smtClean="0"/>
              <a:t>It also doesn’t take into account the relationship between speed and confidence…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4746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https://www.flickr.com/photos/davidvillarreal/8732245026/</a:t>
            </a:r>
          </a:p>
          <a:p>
            <a:endParaRPr lang="en-GB" dirty="0" smtClean="0"/>
          </a:p>
          <a:p>
            <a:r>
              <a:rPr lang="en-GB" dirty="0" smtClean="0"/>
              <a:t>Speed vs confidence</a:t>
            </a:r>
          </a:p>
          <a:p>
            <a:r>
              <a:rPr lang="en-GB" dirty="0" smtClean="0"/>
              <a:t>By speed</a:t>
            </a:r>
            <a:r>
              <a:rPr lang="en-GB" baseline="0" dirty="0" smtClean="0"/>
              <a:t> we mean speed of feedback – how quickly do we get feedback as to whether or not the codebase is ok</a:t>
            </a:r>
          </a:p>
          <a:p>
            <a:r>
              <a:rPr lang="en-GB" baseline="0" dirty="0" smtClean="0"/>
              <a:t>Confidence – how much certainty do your tests give you that your software is okay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3699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Automated or UI testing – all other considerations aside (human error, reliability </a:t>
            </a:r>
            <a:r>
              <a:rPr lang="en-GB" baseline="0" dirty="0" err="1" smtClean="0"/>
              <a:t>etc</a:t>
            </a:r>
            <a:r>
              <a:rPr lang="en-GB" baseline="0" dirty="0" smtClean="0"/>
              <a:t>) those two forms of testing take a lot of time to run</a:t>
            </a:r>
            <a:r>
              <a:rPr lang="en-AU" baseline="0" dirty="0" smtClean="0"/>
              <a:t> but give you a lot of confidence the system is working because they act as a real user and exercise the entirety of the system as a user would.</a:t>
            </a:r>
          </a:p>
          <a:p>
            <a:r>
              <a:rPr lang="en-GB" baseline="0" dirty="0" smtClean="0"/>
              <a:t>Unit tests – super quick feedback but you aren’t exercising the system as a user is – so you aren’t as sure that all the pieces are working together correctly.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6728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A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https://vimeo.com/68390508</a:t>
            </a:r>
          </a:p>
          <a:p>
            <a:pPr fontAlgn="base"/>
            <a:endParaRPr lang="en-AU" sz="1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Jimmy </a:t>
            </a:r>
            <a:r>
              <a:rPr lang="en-AU" sz="1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Bogard</a:t>
            </a:r>
            <a:r>
              <a:rPr lang="en-A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presented an alternative testing pyramid in his Holistic Testing talk at NDC Oslo in 2013.</a:t>
            </a:r>
          </a:p>
          <a:p>
            <a:pPr fontAlgn="base"/>
            <a:endParaRPr lang="en-AU" sz="1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Jimmy provides</a:t>
            </a:r>
            <a:r>
              <a:rPr lang="en-A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breath of fresh air when throwing away the testing pyramid (and all the conflicting definitions of unit, integration, etc. tests) in favour of a pyramid that has a small number of “slow as hell tests”, a slightly larger number of “slow” tests and a lot of “fast” tests.</a:t>
            </a:r>
          </a:p>
          <a:p>
            <a:pPr fontAlgn="base"/>
            <a:endParaRPr lang="en-AU" sz="1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A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great as it helps us start to focus on something important about the tests – the speed of feedback – but doesn’t go far enough in my opinion since it doesn’t take confidence into account and is still a one-size-fits all strategy.</a:t>
            </a:r>
            <a:endParaRPr lang="en-AU" sz="1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8563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BURN IT TO</a:t>
            </a:r>
            <a:r>
              <a:rPr lang="en-AU" baseline="0" dirty="0" smtClean="0"/>
              <a:t> THE GROUND!!</a:t>
            </a:r>
          </a:p>
          <a:p>
            <a:endParaRPr lang="en-AU" baseline="0" dirty="0" smtClean="0"/>
          </a:p>
          <a:p>
            <a:r>
              <a:rPr lang="en-AU" baseline="0" dirty="0" smtClean="0"/>
              <a:t>We fundamentally disagree with the concept of a testing pyramid – as we’ve previous said, it’s too rigid and doesn’t you offer any flexibility between projects.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8865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(Matt)</a:t>
            </a:r>
          </a:p>
          <a:p>
            <a:endParaRPr lang="en-AU" dirty="0" smtClean="0"/>
          </a:p>
          <a:p>
            <a:r>
              <a:rPr lang="en-AU" dirty="0" smtClean="0"/>
              <a:t>Quoted from his Holistic Testing talk at NDC 2013.</a:t>
            </a:r>
          </a:p>
          <a:p>
            <a:endParaRPr lang="en-AU" dirty="0" smtClean="0"/>
          </a:p>
          <a:p>
            <a:pPr marL="0" marR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https://vimeo.com/68390508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0479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a more in-depth discussion about </a:t>
            </a:r>
            <a:r>
              <a:rPr lang="en-US" baseline="0" dirty="0" err="1" smtClean="0"/>
              <a:t>hpw</a:t>
            </a:r>
            <a:r>
              <a:rPr lang="en-US" baseline="0" dirty="0" smtClean="0"/>
              <a:t> this testing strategy works check out the </a:t>
            </a:r>
            <a:r>
              <a:rPr lang="en-US" baseline="0" dirty="0" err="1" smtClean="0"/>
              <a:t>microtesting</a:t>
            </a:r>
            <a:r>
              <a:rPr lang="en-US" baseline="0" dirty="0" smtClean="0"/>
              <a:t> talk I did at Yow! West.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9604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4"/>
            <a:ext cx="12195916" cy="68636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D5202F35-1E60-44E7-A8CA-65A043171768}" type="datetime1">
              <a:rPr lang="en-AU" smtClean="0"/>
              <a:pPr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>
                <a:solidFill>
                  <a:schemeClr val="bg1"/>
                </a:solidFill>
              </a:rPr>
              <a:t>Page</a:t>
            </a:r>
            <a:endParaRPr lang="en-AU" sz="800" spc="-30" baseline="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78982" y="1581206"/>
            <a:ext cx="7200800" cy="4786074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078982" y="693490"/>
            <a:ext cx="5957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5"/>
                </a:solidFill>
              </a:rPr>
              <a:t>This slide</a:t>
            </a:r>
            <a:r>
              <a:rPr lang="en-AU" sz="2800" baseline="0" dirty="0" smtClean="0">
                <a:solidFill>
                  <a:schemeClr val="accent5"/>
                </a:solidFill>
              </a:rPr>
              <a:t> is for colour reference only</a:t>
            </a:r>
            <a:endParaRPr lang="en-AU" sz="2800" dirty="0">
              <a:solidFill>
                <a:schemeClr val="accent5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4054" y="477466"/>
            <a:ext cx="18570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 smtClean="0">
                <a:solidFill>
                  <a:schemeClr val="accent5"/>
                </a:solidFill>
              </a:rPr>
              <a:t>Colour Palette</a:t>
            </a:r>
            <a:endParaRPr lang="en-AU" dirty="0">
              <a:solidFill>
                <a:schemeClr val="accent5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4566" y="1197546"/>
            <a:ext cx="2287806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0" i="0" u="none" strike="noStrike" baseline="0" dirty="0" smtClean="0">
                <a:solidFill>
                  <a:srgbClr val="F8941E"/>
                </a:solidFill>
                <a:latin typeface="SegoeUI-Semilight"/>
              </a:rPr>
              <a:t>Our identity features large </a:t>
            </a:r>
          </a:p>
          <a:p>
            <a:r>
              <a:rPr lang="en-AU" sz="1200" b="0" i="0" u="none" strike="noStrike" baseline="0" dirty="0" smtClean="0">
                <a:solidFill>
                  <a:srgbClr val="F8941E"/>
                </a:solidFill>
                <a:latin typeface="SegoeUI-Semilight"/>
              </a:rPr>
              <a:t>areas of navy and white, </a:t>
            </a:r>
          </a:p>
          <a:p>
            <a:r>
              <a:rPr lang="en-AU" sz="1200" b="0" i="0" u="none" strike="noStrike" baseline="0" dirty="0" smtClean="0">
                <a:solidFill>
                  <a:srgbClr val="F8941E"/>
                </a:solidFill>
                <a:latin typeface="SegoeUI-Semilight"/>
              </a:rPr>
              <a:t>punctuated by a selected </a:t>
            </a:r>
          </a:p>
          <a:p>
            <a:r>
              <a:rPr lang="en-AU" sz="1200" b="0" i="0" u="none" strike="noStrike" baseline="0" dirty="0" smtClean="0">
                <a:solidFill>
                  <a:srgbClr val="F8941E"/>
                </a:solidFill>
                <a:latin typeface="SegoeUI-Semilight"/>
              </a:rPr>
              <a:t>palette of highlight colours.</a:t>
            </a:r>
          </a:p>
          <a:p>
            <a:endParaRPr lang="en-AU" sz="900" b="1" i="0" u="none" strike="noStrike" baseline="0" dirty="0" smtClean="0">
              <a:solidFill>
                <a:srgbClr val="FFFFFF"/>
              </a:solidFill>
              <a:latin typeface="SegoeUI-Bold"/>
            </a:endParaRPr>
          </a:p>
          <a:p>
            <a:r>
              <a:rPr lang="en-AU" sz="900" b="1" i="0" u="none" strike="noStrike" baseline="0" dirty="0" smtClean="0">
                <a:solidFill>
                  <a:srgbClr val="FFFFFF"/>
                </a:solidFill>
                <a:latin typeface="SegoeUI-Bold"/>
              </a:rPr>
              <a:t>Base colours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Navy and white colour the majority of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backgrounds and copy in all applications.</a:t>
            </a:r>
          </a:p>
          <a:p>
            <a:r>
              <a:rPr lang="en-AU" sz="900" b="1" i="0" u="none" strike="noStrike" baseline="0" dirty="0" smtClean="0">
                <a:solidFill>
                  <a:srgbClr val="FFFFFF"/>
                </a:solidFill>
                <a:latin typeface="SegoeUI-Bold"/>
              </a:rPr>
              <a:t>Highlight colours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Highlight colours are used in conjunction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with the base colours to create a vibrant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and diverse identity.</a:t>
            </a:r>
          </a:p>
          <a:p>
            <a:endParaRPr lang="en-AU" sz="900" b="0" i="0" u="none" strike="noStrike" baseline="0" dirty="0" smtClean="0">
              <a:solidFill>
                <a:srgbClr val="FFFFFF"/>
              </a:solidFill>
              <a:latin typeface="SegoeUI"/>
            </a:endParaRP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Highlight colours can be used for: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headings and subheadings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highlight copy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rules and/or boxes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links and/or buttons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tinting images</a:t>
            </a:r>
          </a:p>
          <a:p>
            <a:r>
              <a:rPr lang="fr-FR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</a:t>
            </a:r>
            <a:r>
              <a:rPr lang="fr-FR" sz="900" b="0" i="0" u="none" strike="noStrike" baseline="0" dirty="0" err="1" smtClean="0">
                <a:solidFill>
                  <a:srgbClr val="FFFFFF"/>
                </a:solidFill>
                <a:latin typeface="SegoeUI"/>
              </a:rPr>
              <a:t>graphic</a:t>
            </a:r>
            <a:r>
              <a:rPr lang="fr-FR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 </a:t>
            </a:r>
            <a:r>
              <a:rPr lang="fr-FR" sz="900" b="0" i="0" u="none" strike="noStrike" baseline="0" dirty="0" err="1" smtClean="0">
                <a:solidFill>
                  <a:srgbClr val="FFFFFF"/>
                </a:solidFill>
                <a:latin typeface="SegoeUI"/>
              </a:rPr>
              <a:t>devices</a:t>
            </a:r>
            <a:r>
              <a:rPr lang="fr-FR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 </a:t>
            </a:r>
          </a:p>
          <a:p>
            <a:endParaRPr lang="en-AU" sz="900" b="1" i="0" u="none" strike="noStrike" baseline="0" dirty="0" smtClean="0">
              <a:solidFill>
                <a:srgbClr val="FFFFFF"/>
              </a:solidFill>
              <a:latin typeface="SegoeUI-Bold"/>
            </a:endParaRPr>
          </a:p>
          <a:p>
            <a:r>
              <a:rPr lang="en-AU" sz="900" b="1" i="0" u="none" strike="noStrike" baseline="0" dirty="0" smtClean="0">
                <a:solidFill>
                  <a:srgbClr val="FFFFFF"/>
                </a:solidFill>
                <a:latin typeface="SegoeUI-Bold"/>
              </a:rPr>
              <a:t>Highlight tints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Tints are used for charts and diagrams.</a:t>
            </a:r>
          </a:p>
          <a:p>
            <a:r>
              <a:rPr lang="en-AU" sz="900" b="1" i="0" u="none" strike="noStrike" baseline="0" dirty="0" smtClean="0">
                <a:solidFill>
                  <a:srgbClr val="FFFFFF"/>
                </a:solidFill>
                <a:latin typeface="SegoeUI-Bold"/>
              </a:rPr>
              <a:t>Do not over-use </a:t>
            </a:r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– using one secondary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colour per page is recommended.</a:t>
            </a:r>
          </a:p>
          <a:p>
            <a:endParaRPr lang="en-AU" sz="900" b="0" i="0" u="none" strike="noStrike" baseline="0" dirty="0" smtClean="0">
              <a:solidFill>
                <a:srgbClr val="FFFFFF"/>
              </a:solidFill>
              <a:latin typeface="SegoeUI"/>
            </a:endParaRPr>
          </a:p>
          <a:p>
            <a:r>
              <a:rPr lang="en-AU" sz="900" b="1" i="0" u="none" strike="noStrike" baseline="0" dirty="0" smtClean="0">
                <a:solidFill>
                  <a:srgbClr val="FFFFFF"/>
                </a:solidFill>
                <a:latin typeface="SegoeUI-Bold"/>
              </a:rPr>
              <a:t>Please don’t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use any colours outside of the specified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colour palette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create non-specified tints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use only the secondary colour palette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640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84000" cy="6868134"/>
          </a:xfrm>
          <a:custGeom>
            <a:avLst/>
            <a:gdLst>
              <a:gd name="connsiteX0" fmla="*/ 0 w 11495806"/>
              <a:gd name="connsiteY0" fmla="*/ 0 h 6859588"/>
              <a:gd name="connsiteX1" fmla="*/ 11495806 w 11495806"/>
              <a:gd name="connsiteY1" fmla="*/ 0 h 6859588"/>
              <a:gd name="connsiteX2" fmla="*/ 11495806 w 11495806"/>
              <a:gd name="connsiteY2" fmla="*/ 6859588 h 6859588"/>
              <a:gd name="connsiteX3" fmla="*/ 0 w 11495806"/>
              <a:gd name="connsiteY3" fmla="*/ 6859588 h 6859588"/>
              <a:gd name="connsiteX4" fmla="*/ 0 w 11495806"/>
              <a:gd name="connsiteY4" fmla="*/ 0 h 6859588"/>
              <a:gd name="connsiteX0" fmla="*/ 0 w 11495806"/>
              <a:gd name="connsiteY0" fmla="*/ 0 h 6868134"/>
              <a:gd name="connsiteX1" fmla="*/ 11495806 w 11495806"/>
              <a:gd name="connsiteY1" fmla="*/ 0 h 6868134"/>
              <a:gd name="connsiteX2" fmla="*/ 10957421 w 11495806"/>
              <a:gd name="connsiteY2" fmla="*/ 6868134 h 6868134"/>
              <a:gd name="connsiteX3" fmla="*/ 0 w 11495806"/>
              <a:gd name="connsiteY3" fmla="*/ 6859588 h 6868134"/>
              <a:gd name="connsiteX4" fmla="*/ 0 w 11495806"/>
              <a:gd name="connsiteY4" fmla="*/ 0 h 686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5806" h="6868134">
                <a:moveTo>
                  <a:pt x="0" y="0"/>
                </a:moveTo>
                <a:lnTo>
                  <a:pt x="11495806" y="0"/>
                </a:lnTo>
                <a:lnTo>
                  <a:pt x="10957421" y="6868134"/>
                </a:lnTo>
                <a:lnTo>
                  <a:pt x="0" y="685958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 smtClean="0"/>
              <a:t>Click picture icon in centre of screen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9246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84000" cy="6868134"/>
          </a:xfrm>
          <a:custGeom>
            <a:avLst/>
            <a:gdLst>
              <a:gd name="connsiteX0" fmla="*/ 0 w 11495806"/>
              <a:gd name="connsiteY0" fmla="*/ 0 h 6859588"/>
              <a:gd name="connsiteX1" fmla="*/ 11495806 w 11495806"/>
              <a:gd name="connsiteY1" fmla="*/ 0 h 6859588"/>
              <a:gd name="connsiteX2" fmla="*/ 11495806 w 11495806"/>
              <a:gd name="connsiteY2" fmla="*/ 6859588 h 6859588"/>
              <a:gd name="connsiteX3" fmla="*/ 0 w 11495806"/>
              <a:gd name="connsiteY3" fmla="*/ 6859588 h 6859588"/>
              <a:gd name="connsiteX4" fmla="*/ 0 w 11495806"/>
              <a:gd name="connsiteY4" fmla="*/ 0 h 6859588"/>
              <a:gd name="connsiteX0" fmla="*/ 0 w 11495806"/>
              <a:gd name="connsiteY0" fmla="*/ 0 h 6868134"/>
              <a:gd name="connsiteX1" fmla="*/ 11495806 w 11495806"/>
              <a:gd name="connsiteY1" fmla="*/ 0 h 6868134"/>
              <a:gd name="connsiteX2" fmla="*/ 10957421 w 11495806"/>
              <a:gd name="connsiteY2" fmla="*/ 6868134 h 6868134"/>
              <a:gd name="connsiteX3" fmla="*/ 0 w 11495806"/>
              <a:gd name="connsiteY3" fmla="*/ 6859588 h 6868134"/>
              <a:gd name="connsiteX4" fmla="*/ 0 w 11495806"/>
              <a:gd name="connsiteY4" fmla="*/ 0 h 686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5806" h="6868134">
                <a:moveTo>
                  <a:pt x="0" y="0"/>
                </a:moveTo>
                <a:lnTo>
                  <a:pt x="11495806" y="0"/>
                </a:lnTo>
                <a:lnTo>
                  <a:pt x="10957421" y="6868134"/>
                </a:lnTo>
                <a:lnTo>
                  <a:pt x="0" y="685958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 smtClean="0"/>
              <a:t>Click picture icon in centre of screen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2810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5853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-50" baseline="0"/>
            </a:lvl1pPr>
            <a:lvl2pPr marL="358775" indent="-179388">
              <a:buClrTx/>
              <a:defRPr sz="2000" spc="-50" baseline="0"/>
            </a:lvl2pPr>
            <a:lvl3pPr marL="538163" indent="-179388">
              <a:buClrTx/>
              <a:defRPr sz="2000" spc="-50" baseline="0"/>
            </a:lvl3pPr>
            <a:lvl4pPr marL="717550" indent="-179388">
              <a:buClrTx/>
              <a:defRPr sz="2000" spc="-50" baseline="0"/>
            </a:lvl4pPr>
            <a:lvl5pPr marL="896938" indent="-179388">
              <a:buClrTx/>
              <a:defRPr sz="2000" spc="-50" baseline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5592-B95A-4E1B-8688-B9BAC9237151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905853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05853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187438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-50" baseline="0"/>
            </a:lvl1pPr>
            <a:lvl2pPr marL="358775" indent="-179388">
              <a:buClrTx/>
              <a:defRPr sz="2000" spc="-50" baseline="0"/>
            </a:lvl2pPr>
            <a:lvl3pPr marL="538163" indent="-179388">
              <a:buClrTx/>
              <a:defRPr sz="2000" spc="-50" baseline="0"/>
            </a:lvl3pPr>
            <a:lvl4pPr marL="717550" indent="-179388">
              <a:buClrTx/>
              <a:defRPr sz="2000" spc="-50" baseline="0"/>
            </a:lvl4pPr>
            <a:lvl5pPr marL="896938" indent="-179388">
              <a:buClrTx/>
              <a:defRPr sz="2000" spc="-50" baseline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187438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187438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434840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-50" baseline="0"/>
            </a:lvl1pPr>
            <a:lvl2pPr marL="358775" indent="-179388">
              <a:buClrTx/>
              <a:defRPr sz="2000" spc="-50" baseline="0"/>
            </a:lvl2pPr>
            <a:lvl3pPr marL="538163" indent="-179388">
              <a:buClrTx/>
              <a:defRPr sz="2000" spc="-50" baseline="0"/>
            </a:lvl3pPr>
            <a:lvl4pPr marL="717550" indent="-179388">
              <a:buClrTx/>
              <a:defRPr sz="2000" spc="-50" baseline="0"/>
            </a:lvl4pPr>
            <a:lvl5pPr marL="896938" indent="-179388">
              <a:buClrTx/>
              <a:defRPr sz="2000" spc="-50" baseline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7434840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7434840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9222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CC7D5-0035-4193-9F83-5592C7C73289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905853" y="1743341"/>
            <a:ext cx="2093009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05853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905852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3290130" y="1743341"/>
            <a:ext cx="6947732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32868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32868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32868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32868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44" name="Picture Placeholder 8"/>
          <p:cNvSpPr>
            <a:spLocks noGrp="1"/>
          </p:cNvSpPr>
          <p:nvPr>
            <p:ph type="pic" sz="quarter" idx="37" hasCustomPrompt="1"/>
          </p:nvPr>
        </p:nvSpPr>
        <p:spPr>
          <a:xfrm>
            <a:off x="50870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50870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46" name="Picture Placeholder 8"/>
          <p:cNvSpPr>
            <a:spLocks noGrp="1"/>
          </p:cNvSpPr>
          <p:nvPr>
            <p:ph type="pic" sz="quarter" idx="39" hasCustomPrompt="1"/>
          </p:nvPr>
        </p:nvSpPr>
        <p:spPr>
          <a:xfrm>
            <a:off x="50870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50870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48" name="Picture Placeholder 8"/>
          <p:cNvSpPr>
            <a:spLocks noGrp="1"/>
          </p:cNvSpPr>
          <p:nvPr>
            <p:ph type="pic" sz="quarter" idx="41" hasCustomPrompt="1"/>
          </p:nvPr>
        </p:nvSpPr>
        <p:spPr>
          <a:xfrm>
            <a:off x="68872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68872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50" name="Picture Placeholder 8"/>
          <p:cNvSpPr>
            <a:spLocks noGrp="1"/>
          </p:cNvSpPr>
          <p:nvPr>
            <p:ph type="pic" sz="quarter" idx="43" hasCustomPrompt="1"/>
          </p:nvPr>
        </p:nvSpPr>
        <p:spPr>
          <a:xfrm>
            <a:off x="68872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68872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52" name="Picture Placeholder 8"/>
          <p:cNvSpPr>
            <a:spLocks noGrp="1"/>
          </p:cNvSpPr>
          <p:nvPr>
            <p:ph type="pic" sz="quarter" idx="45" hasCustomPrompt="1"/>
          </p:nvPr>
        </p:nvSpPr>
        <p:spPr>
          <a:xfrm>
            <a:off x="8687495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53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8687494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54" name="Picture Placeholder 8"/>
          <p:cNvSpPr>
            <a:spLocks noGrp="1"/>
          </p:cNvSpPr>
          <p:nvPr>
            <p:ph type="pic" sz="quarter" idx="47" hasCustomPrompt="1"/>
          </p:nvPr>
        </p:nvSpPr>
        <p:spPr>
          <a:xfrm>
            <a:off x="8687495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idx="48" hasCustomPrompt="1"/>
          </p:nvPr>
        </p:nvSpPr>
        <p:spPr>
          <a:xfrm>
            <a:off x="8687494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</p:spTree>
    <p:extLst>
      <p:ext uri="{BB962C8B-B14F-4D97-AF65-F5344CB8AC3E}">
        <p14:creationId xmlns:p14="http://schemas.microsoft.com/office/powerpoint/2010/main" val="3305563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AU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362CC-52A7-47E4-B186-2D952EF52122}" type="datetime1">
              <a:rPr lang="en-AU" smtClean="0"/>
              <a:t>1/07/2015</a:t>
            </a:fld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2698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C2E27-7A8C-4707-AD07-B4E8FCCC602F}" type="datetime1">
              <a:rPr lang="en-AU" smtClean="0"/>
              <a:t>1/07/2015</a:t>
            </a:fld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6149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D-9276-444C-86E6-50A9930741D5}" type="datetime1">
              <a:rPr lang="en-AU" smtClean="0"/>
              <a:t>1/07/2015</a:t>
            </a:fld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6925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981521"/>
            <a:ext cx="9504878" cy="3744417"/>
          </a:xfrm>
        </p:spPr>
        <p:txBody>
          <a:bodyPr anchor="t"/>
          <a:lstStyle>
            <a:lvl1pPr algn="l">
              <a:lnSpc>
                <a:spcPts val="9600"/>
              </a:lnSpc>
              <a:defRPr sz="9600" b="0" i="1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Quote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95342B-6DF4-46BE-B3B0-0C35B6698BA5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0" y="4725938"/>
            <a:ext cx="9504877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42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quote source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642817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 spc="0"/>
            </a:lvl1pPr>
            <a:lvl2pPr marL="273050" indent="-273050">
              <a:buClrTx/>
              <a:defRPr spc="0"/>
            </a:lvl2pPr>
            <a:lvl3pPr marL="538163" indent="-265113">
              <a:buClrTx/>
              <a:defRPr spc="0"/>
            </a:lvl3pPr>
            <a:lvl4pPr marL="803275" indent="-273050">
              <a:buClrTx/>
              <a:defRPr spc="0"/>
            </a:lvl4pPr>
            <a:lvl5pPr marL="1076325" indent="-265113">
              <a:buClrTx/>
              <a:defRPr spc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80E0E-1F2C-4E6E-B168-928DCCD9FC96}" type="datetime1">
              <a:rPr lang="en-AU" smtClean="0"/>
              <a:pPr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 smtClean="0"/>
              <a:t>Optional: insert photo of contact by clicking picture icon below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909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466"/>
            <a:ext cx="12234761" cy="6882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 spc="0"/>
            </a:lvl1pPr>
            <a:lvl2pPr marL="273050" indent="-273050">
              <a:buClrTx/>
              <a:defRPr spc="0"/>
            </a:lvl2pPr>
            <a:lvl3pPr marL="538163" indent="-265113">
              <a:buClrTx/>
              <a:defRPr spc="0"/>
            </a:lvl3pPr>
            <a:lvl4pPr marL="803275" indent="-273050">
              <a:buClrTx/>
              <a:defRPr spc="0"/>
            </a:lvl4pPr>
            <a:lvl5pPr marL="1076325" indent="-265113">
              <a:buClrTx/>
              <a:defRPr spc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80E0E-1F2C-4E6E-B168-928DCCD9FC96}" type="datetime1">
              <a:rPr lang="en-AU" smtClean="0"/>
              <a:pPr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 smtClean="0"/>
              <a:t>Optional: insert photo of contact by clicking picture icon below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192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91" y="0"/>
            <a:ext cx="12176532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9511788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823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 spc="0"/>
            </a:lvl1pPr>
            <a:lvl2pPr marL="273050" indent="-273050">
              <a:buClrTx/>
              <a:defRPr spc="0"/>
            </a:lvl2pPr>
            <a:lvl3pPr marL="538163" indent="-265113">
              <a:buClrTx/>
              <a:defRPr spc="0"/>
            </a:lvl3pPr>
            <a:lvl4pPr marL="803275" indent="-273050">
              <a:buClrTx/>
              <a:defRPr spc="0"/>
            </a:lvl4pPr>
            <a:lvl5pPr marL="1076325" indent="-265113">
              <a:buClrTx/>
              <a:defRPr spc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80E0E-1F2C-4E6E-B168-928DCCD9FC96}" type="datetime1">
              <a:rPr lang="en-AU" smtClean="0"/>
              <a:pPr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 smtClean="0"/>
              <a:t>Optional: insert photo of contact by clicking picture icon below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153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823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4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 spc="0"/>
            </a:lvl1pPr>
            <a:lvl2pPr marL="273050" indent="-273050">
              <a:buClrTx/>
              <a:defRPr spc="0"/>
            </a:lvl2pPr>
            <a:lvl3pPr marL="538163" indent="-265113">
              <a:buClrTx/>
              <a:defRPr spc="0"/>
            </a:lvl3pPr>
            <a:lvl4pPr marL="803275" indent="-273050">
              <a:buClrTx/>
              <a:defRPr spc="0"/>
            </a:lvl4pPr>
            <a:lvl5pPr marL="1076325" indent="-265113">
              <a:buClrTx/>
              <a:defRPr spc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80E0E-1F2C-4E6E-B168-928DCCD9FC96}" type="datetime1">
              <a:rPr lang="en-AU" smtClean="0"/>
              <a:pPr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 smtClean="0"/>
              <a:t>Optional: insert photo of contact by clicking picture icon below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3349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51"/>
            <a:ext cx="12194823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5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 spc="0"/>
            </a:lvl1pPr>
            <a:lvl2pPr marL="273050" indent="-273050">
              <a:buClrTx/>
              <a:defRPr spc="0"/>
            </a:lvl2pPr>
            <a:lvl3pPr marL="538163" indent="-265113">
              <a:buClrTx/>
              <a:defRPr spc="0"/>
            </a:lvl3pPr>
            <a:lvl4pPr marL="803275" indent="-273050">
              <a:buClrTx/>
              <a:defRPr spc="0"/>
            </a:lvl4pPr>
            <a:lvl5pPr marL="1076325" indent="-265113">
              <a:buClrTx/>
              <a:defRPr spc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80E0E-1F2C-4E6E-B168-928DCCD9FC96}" type="datetime1">
              <a:rPr lang="en-AU" smtClean="0"/>
              <a:pPr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 smtClean="0"/>
              <a:t>Optional: insert photo of contact by clicking picture icon below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002967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_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92"/>
            <a:ext cx="12193413" cy="6858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 spc="0"/>
            </a:lvl1pPr>
            <a:lvl2pPr marL="273050" indent="-273050">
              <a:buClrTx/>
              <a:defRPr spc="0"/>
            </a:lvl2pPr>
            <a:lvl3pPr marL="538163" indent="-265113">
              <a:buClrTx/>
              <a:defRPr spc="0"/>
            </a:lvl3pPr>
            <a:lvl4pPr marL="803275" indent="-273050">
              <a:buClrTx/>
              <a:defRPr spc="0"/>
            </a:lvl4pPr>
            <a:lvl5pPr marL="1076325" indent="-265113">
              <a:buClrTx/>
              <a:defRPr spc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80E0E-1F2C-4E6E-B168-928DCCD9FC96}" type="datetime1">
              <a:rPr lang="en-AU" smtClean="0"/>
              <a:pPr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 smtClean="0"/>
              <a:t>Optional: insert photo of contact by clicking picture icon below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07374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480E61-56EE-4ADF-8779-ECE37FDE8329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>
                <a:solidFill>
                  <a:schemeClr val="bg1"/>
                </a:solidFill>
              </a:rPr>
              <a:t>Page</a:t>
            </a:r>
            <a:endParaRPr lang="en-AU" sz="800" spc="-3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8346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DF6330-03F8-4D88-A646-B563CDC9AF8D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05380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044588-2A83-44A9-A3CC-C3B7B17A5165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>
                <a:solidFill>
                  <a:schemeClr val="bg1"/>
                </a:solidFill>
              </a:rPr>
              <a:t>Page</a:t>
            </a:r>
            <a:endParaRPr lang="en-AU" sz="800" spc="-3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588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D22EE6-4B31-412E-8723-91D4ADC54A19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09047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261D82-8DC8-458B-8902-24081A8340A2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807943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tx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BB56F-B44B-46AA-97B1-CA041AECB16C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/>
              <a:t>Page</a:t>
            </a:r>
            <a:endParaRPr lang="en-AU" sz="800" spc="-30" baseline="0" dirty="0"/>
          </a:p>
        </p:txBody>
      </p:sp>
    </p:spTree>
    <p:extLst>
      <p:ext uri="{BB962C8B-B14F-4D97-AF65-F5344CB8AC3E}">
        <p14:creationId xmlns:p14="http://schemas.microsoft.com/office/powerpoint/2010/main" val="3887475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2928433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95342B-6DF4-46BE-B3B0-0C35B6698BA5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2465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F3D236-8947-4982-93B0-9FCFCBDDAAAA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6370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585B30-36BA-40E4-B8EC-C9A276584755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35627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01A2FF-CDC1-40C1-873E-97295C411EAE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32015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96EB8D-2F5F-4C3C-9779-37FE3E8D3195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97706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C959DE-A79C-459E-8034-77D6B0EBD4F3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>
                <a:solidFill>
                  <a:schemeClr val="tx1"/>
                </a:solidFill>
              </a:rPr>
              <a:t>Page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297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CAFF4A-1ACD-4FAE-A33D-FFAFDD26098E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37047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4F744D-E263-4258-9535-CA1100C058C5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19357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9FA2E3-1277-4A05-A117-6DAAA0A59214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03419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818C87-C82A-4436-B0CF-391780521B37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418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525031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E3E39A-5791-4850-A246-16D6E2F6AEB6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4901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C98056B-DCE9-4980-AB4F-9933835EDDF0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>
                <a:solidFill>
                  <a:schemeClr val="tx1"/>
                </a:solidFill>
              </a:rPr>
              <a:t>Page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2966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5361424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0112835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5273228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20" cy="6866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2728093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0522223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" y="0"/>
            <a:ext cx="12190722" cy="68675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68848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270565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1100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961023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tx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90680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rgbClr val="E5007E"/>
              </a:buClr>
              <a:defRPr spc="0"/>
            </a:lvl1pPr>
            <a:lvl2pPr>
              <a:buClr>
                <a:srgbClr val="E5007E"/>
              </a:buClr>
              <a:defRPr spc="0"/>
            </a:lvl2pPr>
            <a:lvl3pPr>
              <a:buClr>
                <a:srgbClr val="E5007E"/>
              </a:buClr>
              <a:defRPr spc="0"/>
            </a:lvl3pPr>
            <a:lvl4pPr>
              <a:buClr>
                <a:srgbClr val="E5007E"/>
              </a:buClr>
              <a:defRPr spc="0"/>
            </a:lvl4pPr>
            <a:lvl5pPr>
              <a:buClr>
                <a:srgbClr val="E5007E"/>
              </a:buClr>
              <a:defRPr spc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0E0E-1F2C-4E6E-B168-928DCCD9FC96}" type="datetime1">
              <a:rPr lang="en-AU" smtClean="0"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458481" y="6465163"/>
            <a:ext cx="1996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@</a:t>
            </a:r>
            <a:r>
              <a:rPr lang="en-US" sz="1200" dirty="0" err="1" smtClean="0"/>
              <a:t>robdmoore</a:t>
            </a:r>
            <a:r>
              <a:rPr lang="en-US" sz="1200" dirty="0" smtClean="0"/>
              <a:t> #</a:t>
            </a:r>
            <a:r>
              <a:rPr lang="en-US" sz="1200" dirty="0" err="1" smtClean="0"/>
              <a:t>subcdotnet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194415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4"/>
            <a:ext cx="12195916" cy="6863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078" y="261442"/>
            <a:ext cx="2500792" cy="864096"/>
          </a:xfrm>
        </p:spPr>
        <p:txBody>
          <a:bodyPr/>
          <a:lstStyle>
            <a:lvl1pPr>
              <a:lnSpc>
                <a:spcPts val="2600"/>
              </a:lnSpc>
              <a:defRPr sz="2600" spc="-100" baseline="0">
                <a:solidFill>
                  <a:schemeClr val="accent1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0078" y="1197546"/>
            <a:ext cx="2140752" cy="4527011"/>
          </a:xfrm>
        </p:spPr>
        <p:txBody>
          <a:bodyPr/>
          <a:lstStyle>
            <a:lvl1pPr marL="179388" indent="-179388">
              <a:buClrTx/>
              <a:defRPr sz="2000" spc="-50" baseline="0">
                <a:solidFill>
                  <a:schemeClr val="bg1"/>
                </a:solidFill>
              </a:defRPr>
            </a:lvl1pPr>
            <a:lvl2pPr marL="358775" indent="-179388">
              <a:buClrTx/>
              <a:defRPr sz="2000" spc="-50" baseline="0">
                <a:solidFill>
                  <a:schemeClr val="bg1"/>
                </a:solidFill>
              </a:defRPr>
            </a:lvl2pPr>
            <a:lvl3pPr marL="538163" indent="-179388">
              <a:buClrTx/>
              <a:defRPr sz="2000" spc="-50" baseline="0">
                <a:solidFill>
                  <a:schemeClr val="bg1"/>
                </a:solidFill>
              </a:defRPr>
            </a:lvl3pPr>
            <a:lvl4pPr marL="717550" indent="-179388">
              <a:buClrTx/>
              <a:defRPr sz="2000" spc="-50" baseline="0">
                <a:solidFill>
                  <a:schemeClr val="bg1"/>
                </a:solidFill>
              </a:defRPr>
            </a:lvl4pPr>
            <a:lvl5pPr marL="896938" indent="-179388">
              <a:buClrTx/>
              <a:defRPr sz="2000" spc="-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D5202F35-1E60-44E7-A8CA-65A043171768}" type="datetime1">
              <a:rPr lang="en-AU" smtClean="0"/>
              <a:pPr/>
              <a:t>1/07/2015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>
                <a:solidFill>
                  <a:schemeClr val="bg1"/>
                </a:solidFill>
              </a:rPr>
              <a:t>Page</a:t>
            </a:r>
            <a:endParaRPr lang="en-AU" sz="800" spc="-30" baseline="0" dirty="0">
              <a:solidFill>
                <a:schemeClr val="bg1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811562" y="0"/>
            <a:ext cx="8698071" cy="6868134"/>
          </a:xfrm>
          <a:prstGeom prst="parallelogram">
            <a:avLst>
              <a:gd name="adj" fmla="val 7705"/>
            </a:avLst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 smtClean="0"/>
              <a:t>Click picture icon in centre of screen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582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622" y="333450"/>
            <a:ext cx="10048720" cy="114326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622" y="1694577"/>
            <a:ext cx="10048720" cy="45270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79582" y="6468918"/>
            <a:ext cx="140427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94FD292-6CBB-42F0-8BF6-EA5D415F7BA5}" type="datetime1">
              <a:rPr lang="en-AU" smtClean="0"/>
              <a:pPr/>
              <a:t>1/07/2015</a:t>
            </a:fld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spc="-30" baseline="0"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/>
              <a:t>Page</a:t>
            </a:r>
            <a:endParaRPr lang="en-AU" sz="800" spc="-30" baseline="0" dirty="0"/>
          </a:p>
        </p:txBody>
      </p:sp>
    </p:spTree>
    <p:extLst>
      <p:ext uri="{BB962C8B-B14F-4D97-AF65-F5344CB8AC3E}">
        <p14:creationId xmlns:p14="http://schemas.microsoft.com/office/powerpoint/2010/main" val="298549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56" r:id="rId2"/>
    <p:sldLayoutId id="2147483658" r:id="rId3"/>
    <p:sldLayoutId id="2147483657" r:id="rId4"/>
    <p:sldLayoutId id="2147483659" r:id="rId5"/>
    <p:sldLayoutId id="2147483660" r:id="rId6"/>
    <p:sldLayoutId id="2147483649" r:id="rId7"/>
    <p:sldLayoutId id="2147483650" r:id="rId8"/>
    <p:sldLayoutId id="2147483683" r:id="rId9"/>
    <p:sldLayoutId id="2147483678" r:id="rId10"/>
    <p:sldLayoutId id="2147483679" r:id="rId11"/>
    <p:sldLayoutId id="2147483680" r:id="rId12"/>
    <p:sldLayoutId id="2147483681" r:id="rId13"/>
    <p:sldLayoutId id="2147483654" r:id="rId14"/>
    <p:sldLayoutId id="2147483655" r:id="rId15"/>
    <p:sldLayoutId id="2147483682" r:id="rId16"/>
    <p:sldLayoutId id="2147483684" r:id="rId17"/>
    <p:sldLayoutId id="2147483685" r:id="rId18"/>
    <p:sldLayoutId id="2147483693" r:id="rId19"/>
    <p:sldLayoutId id="2147483695" r:id="rId20"/>
    <p:sldLayoutId id="2147483692" r:id="rId21"/>
    <p:sldLayoutId id="2147483696" r:id="rId22"/>
    <p:sldLayoutId id="2147483694" r:id="rId23"/>
    <p:sldLayoutId id="2147483661" r:id="rId24"/>
    <p:sldLayoutId id="2147483663" r:id="rId25"/>
    <p:sldLayoutId id="2147483662" r:id="rId26"/>
    <p:sldLayoutId id="2147483664" r:id="rId27"/>
    <p:sldLayoutId id="2147483665" r:id="rId28"/>
    <p:sldLayoutId id="2147483651" r:id="rId29"/>
    <p:sldLayoutId id="2147483667" r:id="rId30"/>
    <p:sldLayoutId id="2147483669" r:id="rId31"/>
    <p:sldLayoutId id="2147483668" r:id="rId32"/>
    <p:sldLayoutId id="2147483670" r:id="rId33"/>
    <p:sldLayoutId id="2147483671" r:id="rId34"/>
    <p:sldLayoutId id="2147483666" r:id="rId35"/>
    <p:sldLayoutId id="2147483673" r:id="rId36"/>
    <p:sldLayoutId id="2147483675" r:id="rId37"/>
    <p:sldLayoutId id="2147483674" r:id="rId38"/>
    <p:sldLayoutId id="2147483676" r:id="rId39"/>
    <p:sldLayoutId id="2147483677" r:id="rId40"/>
    <p:sldLayoutId id="2147483672" r:id="rId41"/>
    <p:sldLayoutId id="2147483687" r:id="rId42"/>
    <p:sldLayoutId id="2147483689" r:id="rId43"/>
    <p:sldLayoutId id="2147483688" r:id="rId44"/>
    <p:sldLayoutId id="2147483690" r:id="rId45"/>
    <p:sldLayoutId id="2147483691" r:id="rId46"/>
    <p:sldLayoutId id="2147483686" r:id="rId47"/>
  </p:sldLayoutIdLst>
  <p:hf hdr="0" dt="0"/>
  <p:txStyles>
    <p:titleStyle>
      <a:lvl1pPr algn="l" defTabSz="1088502" rtl="0" eaLnBrk="1" latinLnBrk="0" hangingPunct="1">
        <a:lnSpc>
          <a:spcPts val="5000"/>
        </a:lnSpc>
        <a:spcBef>
          <a:spcPct val="0"/>
        </a:spcBef>
        <a:buNone/>
        <a:defRPr sz="5800" kern="1200" spc="-200" baseline="0">
          <a:solidFill>
            <a:srgbClr val="00B0F0"/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1088502" rtl="0" eaLnBrk="1" latinLnBrk="0" hangingPunct="1">
        <a:spcBef>
          <a:spcPts val="1200"/>
        </a:spcBef>
        <a:buClr>
          <a:srgbClr val="E5007E"/>
        </a:buClr>
        <a:buFont typeface="Segoe UI" panose="020B0502040204020203" pitchFamily="34" charset="0"/>
        <a:buChar char="›"/>
        <a:defRPr sz="36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3050" algn="l" defTabSz="1088502" rtl="0" eaLnBrk="1" latinLnBrk="0" hangingPunct="1">
        <a:spcBef>
          <a:spcPts val="0"/>
        </a:spcBef>
        <a:buClr>
          <a:srgbClr val="E5007E"/>
        </a:buClr>
        <a:buFont typeface="Segoe UI" panose="020B0502040204020203" pitchFamily="34" charset="0"/>
        <a:buChar char="›"/>
        <a:defRPr sz="36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803275" indent="-265113" algn="l" defTabSz="1088502" rtl="0" eaLnBrk="1" latinLnBrk="0" hangingPunct="1">
        <a:spcBef>
          <a:spcPts val="0"/>
        </a:spcBef>
        <a:buClr>
          <a:srgbClr val="E5007E"/>
        </a:buClr>
        <a:buFont typeface="Segoe UI" panose="020B0502040204020203" pitchFamily="34" charset="0"/>
        <a:buChar char="›"/>
        <a:defRPr sz="3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73050" algn="l" defTabSz="1088502" rtl="0" eaLnBrk="1" latinLnBrk="0" hangingPunct="1">
        <a:spcBef>
          <a:spcPts val="0"/>
        </a:spcBef>
        <a:buClr>
          <a:srgbClr val="E5007E"/>
        </a:buClr>
        <a:buFont typeface="Segoe UI" panose="020B0502040204020203" pitchFamily="34" charset="0"/>
        <a:buChar char="›"/>
        <a:defRPr sz="36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5113" algn="l" defTabSz="1088502" rtl="0" eaLnBrk="1" latinLnBrk="0" hangingPunct="1">
        <a:spcBef>
          <a:spcPts val="0"/>
        </a:spcBef>
        <a:buClr>
          <a:srgbClr val="E5007E"/>
        </a:buClr>
        <a:buFont typeface="Segoe UI" panose="020B0502040204020203" pitchFamily="34" charset="0"/>
        <a:buChar char="›"/>
        <a:defRPr sz="36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robdmoore.id.au/blog/2013/05/26/test-data-generation-the-right-way-object-mother-test-data-builders-nsubstitute-nbuilder/" TargetMode="External"/><Relationship Id="rId7" Type="http://schemas.openxmlformats.org/officeDocument/2006/relationships/hyperlink" Target="http://bit.ly/microtesting" TargetMode="External"/><Relationship Id="rId2" Type="http://schemas.openxmlformats.org/officeDocument/2006/relationships/hyperlink" Target="http://robdmoore.id.au/blog/2015/01/26/testing-i-dont-even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vimeo.com/68390508" TargetMode="External"/><Relationship Id="rId5" Type="http://schemas.openxmlformats.org/officeDocument/2006/relationships/hyperlink" Target="https://vimeo.com/68375232" TargetMode="External"/><Relationship Id="rId4" Type="http://schemas.openxmlformats.org/officeDocument/2006/relationships/hyperlink" Target="http://robdmoore.id.au/blog/2014/01/23/test-naming-automated-testing-serie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Subcutaneous Testing in .NET</a:t>
            </a:r>
            <a:endParaRPr lang="en-AU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784" y="5463110"/>
            <a:ext cx="7056606" cy="1008112"/>
          </a:xfrm>
        </p:spPr>
        <p:txBody>
          <a:bodyPr/>
          <a:lstStyle/>
          <a:p>
            <a:r>
              <a:rPr lang="en-GB" sz="2400" dirty="0"/>
              <a:t>Rob Moore</a:t>
            </a:r>
          </a:p>
          <a:p>
            <a:r>
              <a:rPr lang="en-GB" sz="2400" dirty="0"/>
              <a:t>Principal </a:t>
            </a:r>
            <a:r>
              <a:rPr lang="en-GB" sz="2400" dirty="0" smtClean="0"/>
              <a:t>Consultant</a:t>
            </a:r>
          </a:p>
          <a:p>
            <a:r>
              <a:rPr lang="en-GB" sz="2400" dirty="0" smtClean="0"/>
              <a:t>@</a:t>
            </a:r>
            <a:r>
              <a:rPr lang="en-GB" sz="2400" dirty="0" err="1" smtClean="0"/>
              <a:t>robdmoore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54471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>
              <a:lnSpc>
                <a:spcPts val="4000"/>
              </a:lnSpc>
            </a:pPr>
            <a:r>
              <a:rPr lang="en-AU" sz="3600" dirty="0"/>
              <a:t>“The ultimate goal here is to ship code it’s not to write tests; tests are just a means to the end of shipping code</a:t>
            </a:r>
            <a:r>
              <a:rPr lang="en-AU" sz="3600" dirty="0" smtClean="0"/>
              <a:t>.”</a:t>
            </a:r>
            <a:br>
              <a:rPr lang="en-AU" sz="3600" dirty="0" smtClean="0"/>
            </a:br>
            <a:r>
              <a:rPr lang="en-AU" sz="3600" dirty="0"/>
              <a:t/>
            </a:r>
            <a:br>
              <a:rPr lang="en-AU" sz="3600" dirty="0"/>
            </a:br>
            <a:r>
              <a:rPr lang="en-AU" sz="3600" dirty="0"/>
              <a:t>“I can have 100% code coverage and have </a:t>
            </a:r>
            <a:r>
              <a:rPr lang="en-AU" sz="3600" dirty="0" err="1"/>
              <a:t>noone</a:t>
            </a:r>
            <a:r>
              <a:rPr lang="en-AU" sz="3600" dirty="0"/>
              <a:t> use my product and I can have 0% code coverage and it’s a huge success; there is no correlation between the two things.”</a:t>
            </a:r>
            <a:br>
              <a:rPr lang="en-AU" sz="3600" dirty="0"/>
            </a:br>
            <a:endParaRPr lang="en-AU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AU" dirty="0" smtClean="0"/>
              <a:t>Jimmy </a:t>
            </a:r>
            <a:r>
              <a:rPr lang="en-AU" dirty="0" err="1" smtClean="0"/>
              <a:t>Bogard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2151355" y="5734050"/>
            <a:ext cx="6879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2800" b="1" i="1" dirty="0">
                <a:solidFill>
                  <a:schemeClr val="bg1"/>
                </a:solidFill>
              </a:rPr>
              <a:t>Confidence, rather than coverage, is key</a:t>
            </a:r>
          </a:p>
        </p:txBody>
      </p:sp>
    </p:spTree>
    <p:extLst>
      <p:ext uri="{BB962C8B-B14F-4D97-AF65-F5344CB8AC3E}">
        <p14:creationId xmlns:p14="http://schemas.microsoft.com/office/powerpoint/2010/main" val="18597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strategy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Vary within and across projects – be </a:t>
            </a:r>
            <a:r>
              <a:rPr lang="en-US" i="1" dirty="0" smtClean="0"/>
              <a:t>smarter</a:t>
            </a:r>
            <a:r>
              <a:rPr lang="en-US" dirty="0" smtClean="0"/>
              <a:t> about how we test</a:t>
            </a:r>
          </a:p>
          <a:p>
            <a:r>
              <a:rPr lang="en-US" dirty="0" smtClean="0"/>
              <a:t>Consider speed, confidence and robustness</a:t>
            </a:r>
          </a:p>
          <a:p>
            <a:r>
              <a:rPr lang="en-US" i="1" dirty="0" smtClean="0"/>
              <a:t>Avoid</a:t>
            </a:r>
            <a:r>
              <a:rPr lang="en-US" dirty="0" smtClean="0"/>
              <a:t> implementation details where possible</a:t>
            </a:r>
          </a:p>
          <a:p>
            <a:r>
              <a:rPr lang="en-US" b="1" dirty="0" smtClean="0"/>
              <a:t>Write </a:t>
            </a:r>
            <a:r>
              <a:rPr lang="en-US" b="1" dirty="0" smtClean="0"/>
              <a:t>the </a:t>
            </a:r>
            <a:r>
              <a:rPr lang="en-US" b="1" dirty="0" smtClean="0"/>
              <a:t>simplest, fastest </a:t>
            </a:r>
            <a:r>
              <a:rPr lang="en-US" b="1" dirty="0" smtClean="0"/>
              <a:t>tests you can within a minimum level of </a:t>
            </a:r>
            <a:r>
              <a:rPr lang="en-US" b="1" dirty="0" smtClean="0"/>
              <a:t>confidence and improve over time based on real data</a:t>
            </a:r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406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Subcutaneous Tests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a good speed vs confidence balance</a:t>
            </a:r>
          </a:p>
          <a:p>
            <a:r>
              <a:rPr lang="en-US" dirty="0" smtClean="0"/>
              <a:t>Avoid implementation details</a:t>
            </a:r>
            <a:endParaRPr lang="en-AU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I often use them as a baseline in my initial testing strategy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5342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71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Advantages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Testing behaviour </a:t>
            </a:r>
            <a:r>
              <a:rPr lang="en-AU" dirty="0" smtClean="0">
                <a:sym typeface="Wingdings" panose="05000000000000000000" pitchFamily="2" charset="2"/>
              </a:rPr>
              <a:t></a:t>
            </a:r>
            <a:r>
              <a:rPr lang="en-AU" dirty="0" smtClean="0"/>
              <a:t> </a:t>
            </a:r>
            <a:r>
              <a:rPr lang="en-AU" dirty="0"/>
              <a:t>acceptance </a:t>
            </a:r>
            <a:r>
              <a:rPr lang="en-AU" dirty="0" smtClean="0"/>
              <a:t>criteria </a:t>
            </a:r>
            <a:r>
              <a:rPr lang="en-AU" dirty="0" smtClean="0">
                <a:sym typeface="Wingdings" panose="05000000000000000000" pitchFamily="2" charset="2"/>
              </a:rPr>
              <a:t></a:t>
            </a:r>
            <a:r>
              <a:rPr lang="en-AU" dirty="0" smtClean="0"/>
              <a:t> </a:t>
            </a:r>
            <a:r>
              <a:rPr lang="en-AU" dirty="0"/>
              <a:t>ATDD</a:t>
            </a:r>
            <a:r>
              <a:rPr lang="en-AU" dirty="0" smtClean="0"/>
              <a:t>, executable specification</a:t>
            </a:r>
          </a:p>
          <a:p>
            <a:r>
              <a:rPr lang="en-AU" dirty="0" smtClean="0"/>
              <a:t>High amount of confidence</a:t>
            </a:r>
          </a:p>
          <a:p>
            <a:r>
              <a:rPr lang="en-AU" dirty="0" smtClean="0"/>
              <a:t>Reasonably fast without the fragility of UI tests</a:t>
            </a:r>
          </a:p>
          <a:p>
            <a:r>
              <a:rPr lang="en-AU" dirty="0" smtClean="0"/>
              <a:t>Refactoring friendly </a:t>
            </a:r>
            <a:r>
              <a:rPr lang="en-AU" dirty="0" smtClean="0">
                <a:sym typeface="Wingdings" panose="05000000000000000000" pitchFamily="2" charset="2"/>
              </a:rPr>
              <a:t></a:t>
            </a:r>
          </a:p>
          <a:p>
            <a:r>
              <a:rPr lang="en-AU" dirty="0" smtClean="0">
                <a:sym typeface="Wingdings" panose="05000000000000000000" pitchFamily="2" charset="2"/>
              </a:rPr>
              <a:t>Less: tedious mocking code</a:t>
            </a:r>
            <a:endParaRPr lang="en-AU" dirty="0"/>
          </a:p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364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7" b="5077"/>
          <a:stretch>
            <a:fillRect/>
          </a:stretch>
        </p:blipFill>
        <p:spPr/>
      </p:pic>
      <p:sp>
        <p:nvSpPr>
          <p:cNvPr id="3" name="Title 1"/>
          <p:cNvSpPr txBox="1">
            <a:spLocks/>
          </p:cNvSpPr>
          <p:nvPr/>
        </p:nvSpPr>
        <p:spPr>
          <a:xfrm>
            <a:off x="838622" y="333450"/>
            <a:ext cx="10513168" cy="1143265"/>
          </a:xfrm>
          <a:prstGeom prst="rect">
            <a:avLst/>
          </a:prstGeom>
        </p:spPr>
        <p:txBody>
          <a:bodyPr/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>
                <a:solidFill>
                  <a:schemeClr val="bg1"/>
                </a:solidFill>
              </a:rPr>
              <a:t>Silver bullet!?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7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Hard to get complete </a:t>
            </a:r>
            <a:r>
              <a:rPr lang="en-AU" dirty="0"/>
              <a:t>coverage of </a:t>
            </a:r>
            <a:r>
              <a:rPr lang="en-AU" i="1" dirty="0"/>
              <a:t>complex</a:t>
            </a:r>
            <a:r>
              <a:rPr lang="en-AU" dirty="0"/>
              <a:t> </a:t>
            </a:r>
            <a:r>
              <a:rPr lang="en-AU" dirty="0" smtClean="0"/>
              <a:t>code</a:t>
            </a:r>
          </a:p>
          <a:p>
            <a:pPr lvl="1"/>
            <a:r>
              <a:rPr lang="en-AU" dirty="0"/>
              <a:t>Combinatorial </a:t>
            </a:r>
            <a:r>
              <a:rPr lang="en-AU" dirty="0" smtClean="0"/>
              <a:t>explosion</a:t>
            </a:r>
            <a:endParaRPr lang="en-AU" dirty="0" smtClean="0"/>
          </a:p>
          <a:p>
            <a:r>
              <a:rPr lang="en-US" dirty="0" smtClean="0"/>
              <a:t>Hard to know why </a:t>
            </a:r>
            <a:r>
              <a:rPr lang="en-US" dirty="0" smtClean="0"/>
              <a:t>broken</a:t>
            </a:r>
          </a:p>
          <a:p>
            <a:r>
              <a:rPr lang="en-AU" dirty="0"/>
              <a:t>Multiple test failures</a:t>
            </a:r>
          </a:p>
          <a:p>
            <a:r>
              <a:rPr lang="en-AU" dirty="0" smtClean="0"/>
              <a:t>Test </a:t>
            </a:r>
            <a:r>
              <a:rPr lang="en-AU" dirty="0"/>
              <a:t>complexity – lots of moving parts</a:t>
            </a:r>
          </a:p>
          <a:p>
            <a:r>
              <a:rPr lang="en-AU" dirty="0" smtClean="0"/>
              <a:t>Shared </a:t>
            </a:r>
            <a:r>
              <a:rPr lang="en-AU" dirty="0"/>
              <a:t>code tested multiple </a:t>
            </a:r>
            <a:r>
              <a:rPr lang="en-AU" dirty="0" smtClean="0"/>
              <a:t>times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148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Making subcutaneous tests sustainable</a:t>
            </a:r>
            <a:br>
              <a:rPr lang="en-AU" dirty="0" smtClean="0"/>
            </a:br>
            <a:r>
              <a:rPr lang="en-AU" dirty="0"/>
              <a:t/>
            </a:r>
            <a:br>
              <a:rPr lang="en-AU" dirty="0"/>
            </a:br>
            <a:r>
              <a:rPr lang="en-AU" sz="6000" i="1" dirty="0" smtClean="0"/>
              <a:t>				… with demos </a:t>
            </a:r>
            <a:r>
              <a:rPr lang="en-AU" sz="6000" dirty="0" smtClean="0">
                <a:sym typeface="Wingdings" panose="05000000000000000000" pitchFamily="2" charset="2"/>
              </a:rPr>
              <a:t>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920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Behaviour Driven Tests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AU" dirty="0"/>
              <a:t>Confidence</a:t>
            </a:r>
          </a:p>
          <a:p>
            <a:pPr lvl="1"/>
            <a:r>
              <a:rPr lang="en-AU" dirty="0" smtClean="0"/>
              <a:t>Focus</a:t>
            </a:r>
            <a:endParaRPr lang="en-AU" dirty="0"/>
          </a:p>
          <a:p>
            <a:pPr lvl="1"/>
            <a:r>
              <a:rPr lang="en-AU" dirty="0"/>
              <a:t>Easy to read and </a:t>
            </a:r>
            <a:r>
              <a:rPr lang="en-AU" dirty="0" smtClean="0"/>
              <a:t>write</a:t>
            </a:r>
          </a:p>
          <a:p>
            <a:pPr marL="265113" lvl="1" indent="0">
              <a:buNone/>
            </a:pPr>
            <a:endParaRPr lang="en-AU" i="1" dirty="0" smtClean="0"/>
          </a:p>
          <a:p>
            <a:pPr lvl="1"/>
            <a:endParaRPr lang="en-AU" i="1" dirty="0"/>
          </a:p>
          <a:p>
            <a:pPr lvl="1"/>
            <a:endParaRPr lang="en-AU" i="1" dirty="0" smtClean="0"/>
          </a:p>
          <a:p>
            <a:pPr lvl="1"/>
            <a:endParaRPr lang="en-AU" i="1" dirty="0" smtClean="0"/>
          </a:p>
          <a:p>
            <a:pPr lvl="1"/>
            <a:r>
              <a:rPr lang="en-AU" i="1" dirty="0" smtClean="0"/>
              <a:t>Tip</a:t>
            </a:r>
            <a:r>
              <a:rPr lang="en-AU" i="1" dirty="0"/>
              <a:t>: </a:t>
            </a:r>
            <a:r>
              <a:rPr lang="en-AU" dirty="0" smtClean="0"/>
              <a:t>Use </a:t>
            </a:r>
            <a:r>
              <a:rPr lang="en-AU" dirty="0" err="1" smtClean="0"/>
              <a:t>TestStack</a:t>
            </a:r>
            <a:r>
              <a:rPr lang="en-AU" dirty="0" smtClean="0"/>
              <a:t>.</a:t>
            </a:r>
            <a:r>
              <a:rPr lang="en-GB" dirty="0" err="1" smtClean="0"/>
              <a:t>BDDfy</a:t>
            </a:r>
            <a:endParaRPr lang="en-AU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252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Driving tests via DI container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AU" dirty="0" smtClean="0"/>
              <a:t>Avoid implementation </a:t>
            </a:r>
            <a:r>
              <a:rPr lang="en-AU" dirty="0"/>
              <a:t>details</a:t>
            </a:r>
          </a:p>
          <a:p>
            <a:pPr lvl="1"/>
            <a:r>
              <a:rPr lang="en-AU" dirty="0" smtClean="0"/>
              <a:t>Production code paths</a:t>
            </a:r>
            <a:endParaRPr lang="en-AU" dirty="0"/>
          </a:p>
          <a:p>
            <a:pPr lvl="1"/>
            <a:r>
              <a:rPr lang="en-AU" dirty="0" smtClean="0"/>
              <a:t>Selectively provide mocks</a:t>
            </a:r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pPr lvl="1"/>
            <a:endParaRPr lang="en-AU" dirty="0"/>
          </a:p>
          <a:p>
            <a:pPr lvl="1"/>
            <a:r>
              <a:rPr lang="en-AU" i="1" dirty="0" smtClean="0"/>
              <a:t>Tip: </a:t>
            </a:r>
            <a:r>
              <a:rPr lang="en-AU" dirty="0" smtClean="0"/>
              <a:t>Use child lifetime scopes to isolate test runs and incur container </a:t>
            </a:r>
            <a:r>
              <a:rPr lang="en-AU" dirty="0" err="1" smtClean="0"/>
              <a:t>startup</a:t>
            </a:r>
            <a:r>
              <a:rPr lang="en-AU" dirty="0" smtClean="0"/>
              <a:t> cost once only</a:t>
            </a:r>
            <a:endParaRPr lang="en-AU" dirty="0"/>
          </a:p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345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subcutaneous test anyway?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5635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Avoiding mocks / hand-rolling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Avoids implementation details</a:t>
            </a:r>
          </a:p>
          <a:p>
            <a:r>
              <a:rPr lang="en-AU" dirty="0"/>
              <a:t>Only mock external dependencies</a:t>
            </a:r>
          </a:p>
          <a:p>
            <a:r>
              <a:rPr lang="en-AU" dirty="0" smtClean="0"/>
              <a:t>Hand-rolled mocks</a:t>
            </a:r>
          </a:p>
          <a:p>
            <a:pPr lvl="1"/>
            <a:r>
              <a:rPr lang="en-AU" dirty="0"/>
              <a:t>M</a:t>
            </a:r>
            <a:r>
              <a:rPr lang="en-AU" dirty="0" smtClean="0"/>
              <a:t>ake mocking painful</a:t>
            </a:r>
          </a:p>
          <a:p>
            <a:pPr lvl="1"/>
            <a:r>
              <a:rPr lang="en-AU" dirty="0" smtClean="0"/>
              <a:t>Allow </a:t>
            </a:r>
            <a:r>
              <a:rPr lang="en-AU" dirty="0"/>
              <a:t>behaviour to be </a:t>
            </a:r>
            <a:r>
              <a:rPr lang="en-AU" dirty="0" smtClean="0"/>
              <a:t>codified</a:t>
            </a:r>
          </a:p>
          <a:p>
            <a:endParaRPr lang="en-AU" dirty="0"/>
          </a:p>
          <a:p>
            <a:r>
              <a:rPr lang="en-AU" i="1" dirty="0" smtClean="0"/>
              <a:t>Tip</a:t>
            </a:r>
            <a:r>
              <a:rPr lang="en-AU" dirty="0" smtClean="0"/>
              <a:t>: Create standard request/response pairs for external APIs as a cross-cutting testing concern</a:t>
            </a:r>
            <a:endParaRPr lang="en-AU" dirty="0"/>
          </a:p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92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Approval Tests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Test HTML / JSON / XML / text / images etc.</a:t>
            </a:r>
          </a:p>
          <a:p>
            <a:r>
              <a:rPr lang="en-AU" dirty="0" smtClean="0"/>
              <a:t>Use human brain</a:t>
            </a:r>
          </a:p>
          <a:p>
            <a:r>
              <a:rPr lang="en-AU" dirty="0" smtClean="0"/>
              <a:t>Avoid tedium of assertions</a:t>
            </a:r>
          </a:p>
          <a:p>
            <a:r>
              <a:rPr lang="en-AU" dirty="0" smtClean="0"/>
              <a:t>Pin down complex behaviour quickly and easily</a:t>
            </a:r>
          </a:p>
          <a:p>
            <a:r>
              <a:rPr lang="en-AU" dirty="0" smtClean="0"/>
              <a:t>Get a nice diff view when things change</a:t>
            </a:r>
          </a:p>
          <a:p>
            <a:endParaRPr lang="en-AU" dirty="0"/>
          </a:p>
          <a:p>
            <a:r>
              <a:rPr lang="en-AU" i="1" dirty="0" smtClean="0"/>
              <a:t>Tip</a:t>
            </a:r>
            <a:r>
              <a:rPr lang="en-AU" dirty="0" smtClean="0"/>
              <a:t>:</a:t>
            </a:r>
            <a:r>
              <a:rPr lang="en-AU" i="1" dirty="0" smtClean="0"/>
              <a:t> </a:t>
            </a:r>
            <a:r>
              <a:rPr lang="en-AU" dirty="0" smtClean="0"/>
              <a:t>Available in a bunch of languages </a:t>
            </a:r>
            <a:r>
              <a:rPr lang="en-AU" dirty="0" err="1" smtClean="0"/>
              <a:t>inc.</a:t>
            </a:r>
            <a:r>
              <a:rPr lang="en-AU" dirty="0" smtClean="0"/>
              <a:t> JS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078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 Mother / Test Data Builder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Two powerful patterns that complement</a:t>
            </a:r>
          </a:p>
          <a:p>
            <a:r>
              <a:rPr lang="en-AU" dirty="0" smtClean="0"/>
              <a:t>Improves consistency, clarity of intent, tests-as-documentation, readability, maintainability</a:t>
            </a:r>
          </a:p>
          <a:p>
            <a:r>
              <a:rPr lang="en-AU" dirty="0" smtClean="0"/>
              <a:t>Allows you to simplify complex data setup</a:t>
            </a:r>
          </a:p>
          <a:p>
            <a:endParaRPr lang="en-US" dirty="0" smtClean="0"/>
          </a:p>
          <a:p>
            <a:endParaRPr lang="en-AU" dirty="0"/>
          </a:p>
          <a:p>
            <a:r>
              <a:rPr lang="en-AU" i="1" dirty="0" smtClean="0"/>
              <a:t>Tip</a:t>
            </a:r>
            <a:r>
              <a:rPr lang="en-AU" dirty="0" smtClean="0"/>
              <a:t>: Check out </a:t>
            </a:r>
            <a:r>
              <a:rPr lang="en-AU" dirty="0" err="1" smtClean="0"/>
              <a:t>TestStack.Dossier</a:t>
            </a:r>
            <a:endParaRPr lang="en-AU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877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isolation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Rollback transaction</a:t>
            </a:r>
          </a:p>
          <a:p>
            <a:r>
              <a:rPr lang="en-US" dirty="0" smtClean="0"/>
              <a:t>Drop/recreate each run</a:t>
            </a:r>
          </a:p>
          <a:p>
            <a:r>
              <a:rPr lang="en-US" dirty="0" smtClean="0"/>
              <a:t>Delete all non-ref data each run</a:t>
            </a:r>
          </a:p>
          <a:p>
            <a:r>
              <a:rPr lang="en-US" dirty="0" smtClean="0"/>
              <a:t>Isolate by </a:t>
            </a:r>
            <a:r>
              <a:rPr lang="en-US" dirty="0" smtClean="0"/>
              <a:t>data</a:t>
            </a:r>
          </a:p>
          <a:p>
            <a:endParaRPr lang="en-US" dirty="0"/>
          </a:p>
          <a:p>
            <a:endParaRPr lang="en-AU" i="1" dirty="0"/>
          </a:p>
          <a:p>
            <a:r>
              <a:rPr lang="en-AU" i="1" dirty="0" smtClean="0"/>
              <a:t>Tip</a:t>
            </a:r>
            <a:r>
              <a:rPr lang="en-AU" dirty="0"/>
              <a:t>: </a:t>
            </a:r>
            <a:r>
              <a:rPr lang="en-AU" dirty="0" smtClean="0"/>
              <a:t>Manage your DB schema with migrations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5546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“unit” tests?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24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840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 tests </a:t>
            </a:r>
            <a:r>
              <a:rPr lang="en-GB" sz="5400" dirty="0" smtClean="0"/>
              <a:t>(“unit” tests</a:t>
            </a:r>
            <a:r>
              <a:rPr lang="en-GB" dirty="0" smtClean="0"/>
              <a:t>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In-memory, in-process, low-level, implementation-focussed</a:t>
            </a:r>
          </a:p>
          <a:p>
            <a:r>
              <a:rPr lang="en-GB" dirty="0" smtClean="0"/>
              <a:t>Lightning fast, but lower confidence</a:t>
            </a:r>
          </a:p>
          <a:p>
            <a:r>
              <a:rPr lang="en-GB" dirty="0"/>
              <a:t>Inhibits ability to safely/painlessly refactor</a:t>
            </a:r>
          </a:p>
          <a:p>
            <a:r>
              <a:rPr lang="en-GB" dirty="0" smtClean="0"/>
              <a:t>Important </a:t>
            </a:r>
            <a:r>
              <a:rPr lang="en-GB" dirty="0"/>
              <a:t>tool in the right situation</a:t>
            </a:r>
          </a:p>
          <a:p>
            <a:r>
              <a:rPr lang="en-GB" dirty="0" smtClean="0"/>
              <a:t>Useful to drive </a:t>
            </a:r>
            <a:r>
              <a:rPr lang="en-GB" dirty="0" err="1" smtClean="0"/>
              <a:t>impl</a:t>
            </a:r>
            <a:r>
              <a:rPr lang="en-GB" dirty="0" smtClean="0"/>
              <a:t>/support of complexity</a:t>
            </a:r>
          </a:p>
          <a:p>
            <a:pPr lvl="1"/>
            <a:r>
              <a:rPr lang="en-GB" dirty="0" smtClean="0"/>
              <a:t>Decision point – </a:t>
            </a:r>
            <a:r>
              <a:rPr lang="en-GB" b="1" dirty="0" smtClean="0"/>
              <a:t>throw away </a:t>
            </a:r>
            <a:r>
              <a:rPr lang="en-GB" dirty="0" smtClean="0"/>
              <a:t>or </a:t>
            </a:r>
            <a:r>
              <a:rPr lang="en-GB" i="1" dirty="0" smtClean="0"/>
              <a:t>keep</a:t>
            </a:r>
            <a:r>
              <a:rPr lang="en-GB" dirty="0" smtClean="0"/>
              <a:t>?</a:t>
            </a:r>
          </a:p>
          <a:p>
            <a:endParaRPr lang="en-GB" dirty="0" smtClean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08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automated UI tests?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26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950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Automated UI tests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confidence</a:t>
            </a:r>
          </a:p>
          <a:p>
            <a:r>
              <a:rPr lang="en-US" dirty="0" smtClean="0"/>
              <a:t>Slow and fragile</a:t>
            </a:r>
          </a:p>
          <a:p>
            <a:endParaRPr lang="en-US" dirty="0"/>
          </a:p>
          <a:p>
            <a:r>
              <a:rPr lang="en-US" dirty="0" smtClean="0"/>
              <a:t>Great for complex UIs and high-value scenarios</a:t>
            </a:r>
          </a:p>
          <a:p>
            <a:r>
              <a:rPr lang="en-US" dirty="0" smtClean="0"/>
              <a:t>It’s a cost-benefit trade-off: don’t blindly cover everything in them – be </a:t>
            </a:r>
            <a:r>
              <a:rPr lang="en-US" i="1" dirty="0" smtClean="0"/>
              <a:t>smart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167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ts val="8000"/>
              </a:lnSpc>
            </a:pPr>
            <a:r>
              <a:rPr lang="en-AU" dirty="0" smtClean="0"/>
              <a:t>Thankyou!</a:t>
            </a:r>
            <a:br>
              <a:rPr lang="en-AU" dirty="0" smtClean="0"/>
            </a:br>
            <a:r>
              <a:rPr lang="en-AU" dirty="0"/>
              <a:t/>
            </a:r>
            <a:br>
              <a:rPr lang="en-AU" dirty="0"/>
            </a:br>
            <a:r>
              <a:rPr lang="en-AU" dirty="0" smtClean="0"/>
              <a:t>	Questions?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104368" y="5518026"/>
            <a:ext cx="40466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Rob Moore</a:t>
            </a:r>
          </a:p>
          <a:p>
            <a:r>
              <a:rPr lang="en-GB" sz="2400" dirty="0">
                <a:solidFill>
                  <a:schemeClr val="bg1"/>
                </a:solidFill>
              </a:rPr>
              <a:t>Principal Consultant, Readify</a:t>
            </a:r>
          </a:p>
          <a:p>
            <a:r>
              <a:rPr lang="en-GB" sz="2400" dirty="0">
                <a:solidFill>
                  <a:schemeClr val="bg1"/>
                </a:solidFill>
              </a:rPr>
              <a:t>@</a:t>
            </a:r>
            <a:r>
              <a:rPr lang="en-GB" sz="2400" dirty="0" err="1">
                <a:solidFill>
                  <a:schemeClr val="bg1"/>
                </a:solidFill>
              </a:rPr>
              <a:t>robdmoore</a:t>
            </a:r>
            <a:endParaRPr lang="en-AU" sz="2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23816" y="117426"/>
            <a:ext cx="32223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http://</a:t>
            </a:r>
            <a:r>
              <a:rPr lang="en-AU" b="1" dirty="0" smtClean="0">
                <a:solidFill>
                  <a:schemeClr val="bg1"/>
                </a:solidFill>
              </a:rPr>
              <a:t>bit.ly/subcdotnet</a:t>
            </a:r>
            <a:endParaRPr lang="en-A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46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Further reading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>
                <a:hlinkClick r:id="rId2"/>
              </a:rPr>
              <a:t>http://robdmoore.id.au/blog/2015/01/26/testing-i-dont-even/</a:t>
            </a:r>
            <a:endParaRPr lang="en-AU" sz="2800" dirty="0"/>
          </a:p>
          <a:p>
            <a:r>
              <a:rPr lang="en-AU" sz="2800" dirty="0">
                <a:hlinkClick r:id="rId3"/>
              </a:rPr>
              <a:t>http://robdmoore.id.au/blog/2013/05/26/test-data-generation-the-right-way-object-mother-test-data-builders-nsubstitute-nbuilder/</a:t>
            </a:r>
            <a:endParaRPr lang="en-AU" sz="2800" dirty="0"/>
          </a:p>
          <a:p>
            <a:r>
              <a:rPr lang="en-AU" sz="2800" dirty="0">
                <a:hlinkClick r:id="rId4"/>
              </a:rPr>
              <a:t>http://robdmoore.id.au/blog/2014/01/23/test-naming-automated-testing-series/</a:t>
            </a:r>
            <a:endParaRPr lang="en-AU" sz="2800" dirty="0"/>
          </a:p>
          <a:p>
            <a:r>
              <a:rPr lang="en-AU" sz="2800" dirty="0">
                <a:hlinkClick r:id="rId5"/>
              </a:rPr>
              <a:t>https://vimeo.com/68375232</a:t>
            </a:r>
            <a:endParaRPr lang="en-AU" sz="2800" dirty="0"/>
          </a:p>
          <a:p>
            <a:r>
              <a:rPr lang="en-AU" sz="2800" dirty="0">
                <a:hlinkClick r:id="rId6"/>
              </a:rPr>
              <a:t>https://</a:t>
            </a:r>
            <a:r>
              <a:rPr lang="en-AU" sz="2800" dirty="0" smtClean="0">
                <a:hlinkClick r:id="rId6"/>
              </a:rPr>
              <a:t>vimeo.com/68390508</a:t>
            </a:r>
            <a:endParaRPr lang="en-AU" sz="2800" dirty="0" smtClean="0"/>
          </a:p>
          <a:p>
            <a:r>
              <a:rPr lang="en-US" sz="2800" smtClean="0">
                <a:hlinkClick r:id="rId7"/>
              </a:rPr>
              <a:t>http://bit.ly/microtesting</a:t>
            </a:r>
            <a:endParaRPr lang="en-AU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621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3</a:t>
            </a:fld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2638822" y="621482"/>
            <a:ext cx="7416824" cy="12241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UI</a:t>
            </a:r>
            <a:endParaRPr lang="en-AU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38822" y="1989634"/>
            <a:ext cx="7416824" cy="1224136"/>
          </a:xfrm>
          <a:prstGeom prst="rect">
            <a:avLst/>
          </a:prstGeom>
          <a:ln>
            <a:solidFill>
              <a:srgbClr val="00AE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MVC Controller / MVVM View etc.</a:t>
            </a:r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2638822" y="3357786"/>
            <a:ext cx="7416824" cy="1224136"/>
          </a:xfrm>
          <a:prstGeom prst="rect">
            <a:avLst/>
          </a:prstGeom>
          <a:ln>
            <a:solidFill>
              <a:srgbClr val="00AE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Domain / Services / Repositories etc.</a:t>
            </a:r>
            <a:endParaRPr lang="en-AU" dirty="0"/>
          </a:p>
        </p:txBody>
      </p:sp>
      <p:sp>
        <p:nvSpPr>
          <p:cNvPr id="8" name="Rectangle 7"/>
          <p:cNvSpPr/>
          <p:nvPr/>
        </p:nvSpPr>
        <p:spPr>
          <a:xfrm>
            <a:off x="2638822" y="4725938"/>
            <a:ext cx="3600400" cy="1224136"/>
          </a:xfrm>
          <a:prstGeom prst="rect">
            <a:avLst/>
          </a:prstGeom>
          <a:ln>
            <a:solidFill>
              <a:srgbClr val="00AE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AU" dirty="0"/>
          </a:p>
        </p:txBody>
      </p:sp>
      <p:sp>
        <p:nvSpPr>
          <p:cNvPr id="9" name="Rectangle 8"/>
          <p:cNvSpPr/>
          <p:nvPr/>
        </p:nvSpPr>
        <p:spPr>
          <a:xfrm>
            <a:off x="6455246" y="4736466"/>
            <a:ext cx="3600400" cy="12241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AEE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External System</a:t>
            </a:r>
            <a:endParaRPr lang="en-AU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6774" y="1989634"/>
            <a:ext cx="0" cy="39604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90931" y="2819475"/>
            <a:ext cx="507831" cy="23007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 smtClean="0"/>
              <a:t>Subcutaneous Test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721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subcutaneous tests fit in with the testing pyramid?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2785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Testing pyramid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5</a:t>
            </a:fld>
            <a:endParaRPr lang="en-AU"/>
          </a:p>
        </p:txBody>
      </p:sp>
      <p:pic>
        <p:nvPicPr>
          <p:cNvPr id="1026" name="Picture 2" descr="http://martinfowler.com/bliki/images/testPyramid/pyramid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37" y="1998490"/>
            <a:ext cx="5672600" cy="391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68299" y="1629594"/>
            <a:ext cx="9637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 smtClean="0">
                <a:sym typeface="Wingdings" panose="05000000000000000000" pitchFamily="2" charset="2"/>
              </a:rPr>
              <a:t></a:t>
            </a:r>
            <a:endParaRPr lang="en-AU" sz="7200" dirty="0"/>
          </a:p>
        </p:txBody>
      </p:sp>
    </p:spTree>
    <p:extLst>
      <p:ext uri="{BB962C8B-B14F-4D97-AF65-F5344CB8AC3E}">
        <p14:creationId xmlns:p14="http://schemas.microsoft.com/office/powerpoint/2010/main" val="91572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8" b="6068"/>
          <a:stretch>
            <a:fillRect/>
          </a:stretch>
        </p:blipFill>
        <p:spPr/>
      </p:pic>
      <p:sp>
        <p:nvSpPr>
          <p:cNvPr id="5" name="Title 1"/>
          <p:cNvSpPr txBox="1">
            <a:spLocks/>
          </p:cNvSpPr>
          <p:nvPr/>
        </p:nvSpPr>
        <p:spPr>
          <a:xfrm>
            <a:off x="838622" y="333450"/>
            <a:ext cx="10048720" cy="1143265"/>
          </a:xfrm>
          <a:prstGeom prst="rect">
            <a:avLst/>
          </a:prstGeom>
        </p:spPr>
        <p:txBody>
          <a:bodyPr/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</a:rPr>
              <a:t>Speed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39222" y="5878066"/>
            <a:ext cx="37273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 vs confidence</a:t>
            </a:r>
            <a:endParaRPr lang="en-AU" sz="4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59102" y="4653930"/>
            <a:ext cx="50045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500" dirty="0" smtClean="0">
                <a:solidFill>
                  <a:srgbClr val="FF0000"/>
                </a:solidFill>
              </a:rPr>
              <a:t>?</a:t>
            </a:r>
            <a:endParaRPr lang="en-AU" sz="5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22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2782838" y="1333287"/>
            <a:ext cx="5616624" cy="3968715"/>
          </a:xfrm>
          <a:prstGeom prst="line">
            <a:avLst/>
          </a:prstGeom>
          <a:ln>
            <a:solidFill>
              <a:srgbClr val="E5007E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V="1">
            <a:off x="2509964" y="1211833"/>
            <a:ext cx="0" cy="42484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494806" y="5446018"/>
            <a:ext cx="61596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70670" y="1125538"/>
            <a:ext cx="104708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E5007E"/>
                </a:solidFill>
                <a:latin typeface="SketchFlow Print" panose="02000000000000000000" pitchFamily="2" charset="0"/>
              </a:rPr>
              <a:t>Speed</a:t>
            </a:r>
            <a:endParaRPr lang="en-AU" dirty="0">
              <a:solidFill>
                <a:srgbClr val="E5007E"/>
              </a:solidFill>
              <a:latin typeface="SketchFlow Print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03318" y="5590034"/>
            <a:ext cx="16321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rgbClr val="E5007E"/>
                </a:solidFill>
                <a:latin typeface="SketchFlow Print" panose="02000000000000000000" pitchFamily="2" charset="0"/>
              </a:rPr>
              <a:t>Confidence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71270" y="3861940"/>
            <a:ext cx="14526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SketchFlow Print" panose="02000000000000000000" pitchFamily="2" charset="0"/>
              </a:rPr>
              <a:t>UI testing</a:t>
            </a:r>
            <a:endParaRPr lang="en-AU" dirty="0">
              <a:latin typeface="SketchFlow Print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3233" y="4825773"/>
            <a:ext cx="212429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SketchFlow Print" panose="02000000000000000000" pitchFamily="2" charset="0"/>
              </a:rPr>
              <a:t>manual testing</a:t>
            </a:r>
            <a:endParaRPr lang="en-AU" dirty="0">
              <a:latin typeface="SketchFlow Print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03318" y="643925"/>
            <a:ext cx="3661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* Ignoring other factors – this is just looking</a:t>
            </a:r>
          </a:p>
          <a:p>
            <a:r>
              <a:rPr lang="en-AU" sz="1400" dirty="0" smtClean="0"/>
              <a:t>at speed and confidence</a:t>
            </a:r>
            <a:endParaRPr lang="en-AU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638822" y="1211833"/>
            <a:ext cx="16466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SketchFlow Print" panose="02000000000000000000" pitchFamily="2" charset="0"/>
              </a:rPr>
              <a:t>“unit” tests</a:t>
            </a:r>
            <a:endParaRPr lang="en-AU" dirty="0">
              <a:latin typeface="SketchFlow Print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46934" y="2164488"/>
            <a:ext cx="28488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SketchFlow Print" panose="02000000000000000000" pitchFamily="2" charset="0"/>
              </a:rPr>
              <a:t>real database calls</a:t>
            </a:r>
            <a:endParaRPr lang="en-AU" dirty="0">
              <a:latin typeface="SketchFlow Prin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79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martinfowler.com/bliki/images/testPyramid/pyramid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37" y="1998490"/>
            <a:ext cx="5672600" cy="391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Jimmy </a:t>
            </a:r>
            <a:r>
              <a:rPr lang="en-GB" dirty="0" err="1" smtClean="0"/>
              <a:t>Bogard’s</a:t>
            </a:r>
            <a:r>
              <a:rPr lang="en-GB" dirty="0" smtClean="0"/>
              <a:t> testing pyramid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8</a:t>
            </a:fld>
            <a:endParaRPr lang="en-AU"/>
          </a:p>
        </p:txBody>
      </p:sp>
      <p:grpSp>
        <p:nvGrpSpPr>
          <p:cNvPr id="8" name="Group 7"/>
          <p:cNvGrpSpPr/>
          <p:nvPr/>
        </p:nvGrpSpPr>
        <p:grpSpPr>
          <a:xfrm>
            <a:off x="5035592" y="2700409"/>
            <a:ext cx="1584177" cy="2344938"/>
            <a:chOff x="5087093" y="2760161"/>
            <a:chExt cx="1584177" cy="2344938"/>
          </a:xfrm>
        </p:grpSpPr>
        <p:sp>
          <p:nvSpPr>
            <p:cNvPr id="9" name="TextBox 8"/>
            <p:cNvSpPr txBox="1"/>
            <p:nvPr/>
          </p:nvSpPr>
          <p:spPr>
            <a:xfrm>
              <a:off x="5473037" y="2760161"/>
              <a:ext cx="76618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200" dirty="0" smtClean="0">
                  <a:solidFill>
                    <a:srgbClr val="800080"/>
                  </a:solidFill>
                  <a:latin typeface="Comic Sans MS" panose="030F0702030302020204" pitchFamily="66" charset="0"/>
                </a:rPr>
                <a:t>Slow as</a:t>
              </a:r>
            </a:p>
            <a:p>
              <a:pPr algn="ctr"/>
              <a:r>
                <a:rPr lang="en-AU" sz="1200" dirty="0" smtClean="0">
                  <a:solidFill>
                    <a:srgbClr val="800080"/>
                  </a:solidFill>
                  <a:latin typeface="Comic Sans MS" panose="030F0702030302020204" pitchFamily="66" charset="0"/>
                </a:rPr>
                <a:t>hell</a:t>
              </a:r>
              <a:endParaRPr lang="en-AU" sz="1200" dirty="0">
                <a:solidFill>
                  <a:srgbClr val="80008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87093" y="3526017"/>
              <a:ext cx="1584177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>
                  <a:solidFill>
                    <a:srgbClr val="800080"/>
                  </a:solidFill>
                  <a:latin typeface="Comic Sans MS" panose="030F0702030302020204" pitchFamily="66" charset="0"/>
                </a:rPr>
                <a:t>Slow</a:t>
              </a:r>
              <a:endParaRPr lang="en-AU" dirty="0">
                <a:solidFill>
                  <a:srgbClr val="80008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61198" y="4689601"/>
              <a:ext cx="1510072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 smtClean="0">
                  <a:solidFill>
                    <a:srgbClr val="800080"/>
                  </a:solidFill>
                  <a:latin typeface="Comic Sans MS" panose="030F0702030302020204" pitchFamily="66" charset="0"/>
                </a:rPr>
                <a:t>Fast</a:t>
              </a:r>
              <a:endParaRPr lang="en-AU" dirty="0">
                <a:solidFill>
                  <a:srgbClr val="800080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168299" y="1629594"/>
            <a:ext cx="9637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 smtClean="0">
                <a:sym typeface="Wingdings" panose="05000000000000000000" pitchFamily="2" charset="2"/>
              </a:rPr>
              <a:t></a:t>
            </a:r>
            <a:endParaRPr lang="en-AU" sz="7200" dirty="0"/>
          </a:p>
        </p:txBody>
      </p:sp>
    </p:spTree>
    <p:extLst>
      <p:ext uri="{BB962C8B-B14F-4D97-AF65-F5344CB8AC3E}">
        <p14:creationId xmlns:p14="http://schemas.microsoft.com/office/powerpoint/2010/main" val="133991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9</a:t>
            </a:fld>
            <a:endParaRPr lang="en-AU"/>
          </a:p>
        </p:txBody>
      </p:sp>
      <p:sp>
        <p:nvSpPr>
          <p:cNvPr id="15" name="TextBox 14"/>
          <p:cNvSpPr txBox="1"/>
          <p:nvPr/>
        </p:nvSpPr>
        <p:spPr>
          <a:xfrm>
            <a:off x="9168299" y="1629594"/>
            <a:ext cx="9637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 smtClean="0">
                <a:sym typeface="Wingdings" panose="05000000000000000000" pitchFamily="2" charset="2"/>
              </a:rPr>
              <a:t></a:t>
            </a:r>
            <a:endParaRPr lang="en-AU" sz="7200" dirty="0"/>
          </a:p>
        </p:txBody>
      </p:sp>
      <p:pic>
        <p:nvPicPr>
          <p:cNvPr id="16" name="Picture 2" descr="http://martinfowler.com/bliki/images/testPyramid/pyramid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337" y="1998490"/>
            <a:ext cx="5672600" cy="391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929" y="0"/>
            <a:ext cx="4560554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My testing pyramid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651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adify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EEF"/>
      </a:accent1>
      <a:accent2>
        <a:srgbClr val="00A651"/>
      </a:accent2>
      <a:accent3>
        <a:srgbClr val="9B47C2"/>
      </a:accent3>
      <a:accent4>
        <a:srgbClr val="ED1C24"/>
      </a:accent4>
      <a:accent5>
        <a:srgbClr val="F7941D"/>
      </a:accent5>
      <a:accent6>
        <a:srgbClr val="CDFF00"/>
      </a:accent6>
      <a:hlink>
        <a:srgbClr val="0066FF"/>
      </a:hlink>
      <a:folHlink>
        <a:srgbClr val="333333"/>
      </a:folHlink>
    </a:clrScheme>
    <a:fontScheme name="Readif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adify PowerPoint.potx" id="{D32EED5F-D631-4074-B237-D7846E6C8192}" vid="{2772B275-BA83-40C8-AEF9-8563C1EECE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D014647A87064D814C8515C584B628" ma:contentTypeVersion="3" ma:contentTypeDescription="Create a new document." ma:contentTypeScope="" ma:versionID="0b29edbf52351b9d780945f0cd2466d7">
  <xsd:schema xmlns:xsd="http://www.w3.org/2001/XMLSchema" xmlns:xs="http://www.w3.org/2001/XMLSchema" xmlns:p="http://schemas.microsoft.com/office/2006/metadata/properties" xmlns:ns3="e6d84a7a-ecae-44e9-8fbf-4bc2c0c209d1" targetNamespace="http://schemas.microsoft.com/office/2006/metadata/properties" ma:root="true" ma:fieldsID="c5156eb0902b402abe171bfff8fdaff0" ns3:_="">
    <xsd:import namespace="e6d84a7a-ecae-44e9-8fbf-4bc2c0c209d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d84a7a-ecae-44e9-8fbf-4bc2c0c209d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9FA1EF-CD23-4139-920B-9EDB05CD48C7}">
  <ds:schemaRefs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e6d84a7a-ecae-44e9-8fbf-4bc2c0c209d1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72FCBA9-0E7F-4D64-B543-2B2870B85E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F9C5E8-6DC7-4012-96F8-C5279EC39D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d84a7a-ecae-44e9-8fbf-4bc2c0c209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Readify PowerPoint</Template>
  <TotalTime>2859</TotalTime>
  <Words>1298</Words>
  <Application>Microsoft Office PowerPoint</Application>
  <PresentationFormat>Custom</PresentationFormat>
  <Paragraphs>242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Comic Sans MS</vt:lpstr>
      <vt:lpstr>Segoe UI</vt:lpstr>
      <vt:lpstr>SegoeUI</vt:lpstr>
      <vt:lpstr>SegoeUI-Bold</vt:lpstr>
      <vt:lpstr>SegoeUI-Semilight</vt:lpstr>
      <vt:lpstr>SketchFlow Print</vt:lpstr>
      <vt:lpstr>Wingdings</vt:lpstr>
      <vt:lpstr>Readify Theme</vt:lpstr>
      <vt:lpstr>Subcutaneous Testing in .NET</vt:lpstr>
      <vt:lpstr>What is a subcutaneous test anyway?</vt:lpstr>
      <vt:lpstr>PowerPoint Presentation</vt:lpstr>
      <vt:lpstr>How do subcutaneous tests fit in with the testing pyramid?</vt:lpstr>
      <vt:lpstr>Testing pyramid</vt:lpstr>
      <vt:lpstr>PowerPoint Presentation</vt:lpstr>
      <vt:lpstr>PowerPoint Presentation</vt:lpstr>
      <vt:lpstr>Jimmy Bogard’s testing pyramid</vt:lpstr>
      <vt:lpstr>My testing pyramid</vt:lpstr>
      <vt:lpstr>“The ultimate goal here is to ship code it’s not to write tests; tests are just a means to the end of shipping code.”  “I can have 100% code coverage and have noone use my product and I can have 0% code coverage and it’s a huge success; there is no correlation between the two things.” </vt:lpstr>
      <vt:lpstr>Testing strategy</vt:lpstr>
      <vt:lpstr>Subcutaneous Tests</vt:lpstr>
      <vt:lpstr>Pros and Cons</vt:lpstr>
      <vt:lpstr>Advantages</vt:lpstr>
      <vt:lpstr>PowerPoint Presentation</vt:lpstr>
      <vt:lpstr>Disadvantages</vt:lpstr>
      <vt:lpstr>Making subcutaneous tests sustainable      … with demos </vt:lpstr>
      <vt:lpstr>Behaviour Driven Tests</vt:lpstr>
      <vt:lpstr>Driving tests via DI container</vt:lpstr>
      <vt:lpstr>Avoiding mocks / hand-rolling</vt:lpstr>
      <vt:lpstr>Approval Tests</vt:lpstr>
      <vt:lpstr>Object Mother / Test Data Builder</vt:lpstr>
      <vt:lpstr>Database isolation</vt:lpstr>
      <vt:lpstr>What about “unit” tests?</vt:lpstr>
      <vt:lpstr>Implementation tests (“unit” tests)</vt:lpstr>
      <vt:lpstr>What about automated UI tests?</vt:lpstr>
      <vt:lpstr>Automated UI tests</vt:lpstr>
      <vt:lpstr>Thankyou!   Questions?</vt:lpstr>
      <vt:lpstr>Further reading</vt:lpstr>
    </vt:vector>
  </TitlesOfParts>
  <Company>Readify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Microtesting  How we set fire to the testing pyramid while maintaining confidence</dc:title>
  <dc:creator>Matt Davies</dc:creator>
  <cp:lastModifiedBy>Robert Moore</cp:lastModifiedBy>
  <cp:revision>201</cp:revision>
  <dcterms:created xsi:type="dcterms:W3CDTF">2015-05-04T07:51:09Z</dcterms:created>
  <dcterms:modified xsi:type="dcterms:W3CDTF">2015-07-01T15:09:52Z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0x010100B9D014647A87064D814C8515C584B628</vt:lpwstr>
  </property>
</Properties>
</file>